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83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17775"/>
          </a:xfrm>
        </p:spPr>
        <p:txBody>
          <a:bodyPr/>
          <a:lstStyle/>
          <a:p>
            <a:r>
              <a:rPr lang="en-US"/>
              <a:t>Click to edit Master title style</a:t>
            </a:r>
            <a:endParaRPr lang="en-US" dirty="0"/>
          </a:p>
        </p:txBody>
      </p:sp>
      <p:sp>
        <p:nvSpPr>
          <p:cNvPr id="4" name="Rectangle 4"/>
          <p:cNvSpPr>
            <a:spLocks noGrp="1" noChangeArrowheads="1"/>
          </p:cNvSpPr>
          <p:nvPr>
            <p:ph type="dt" sz="half" idx="10"/>
          </p:nvPr>
        </p:nvSpPr>
        <p:spPr>
          <a:ln/>
        </p:spPr>
        <p:txBody>
          <a:bodyPr/>
          <a:lstStyle>
            <a:lvl1pPr>
              <a:defRPr/>
            </a:lvl1pPr>
          </a:lstStyle>
          <a:p>
            <a:fld id="{CF74DDC4-D59E-4F4A-AA2D-D8A2011B20D0}" type="datetimeFigureOut">
              <a:rPr lang="en-US" smtClean="0"/>
              <a:t>9/2/2021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2AA13432-49EF-43EF-81ED-09F467220D23}" type="slidenum">
              <a:rPr lang="en-US" smtClean="0"/>
              <a:t>‹#›</a:t>
            </a:fld>
            <a:endParaRPr lang="en-US"/>
          </a:p>
        </p:txBody>
      </p:sp>
    </p:spTree>
    <p:extLst>
      <p:ext uri="{BB962C8B-B14F-4D97-AF65-F5344CB8AC3E}">
        <p14:creationId xmlns:p14="http://schemas.microsoft.com/office/powerpoint/2010/main" val="246376333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4"/>
          <p:cNvSpPr>
            <a:spLocks noGrp="1" noChangeArrowheads="1"/>
          </p:cNvSpPr>
          <p:nvPr>
            <p:ph type="dt" sz="half" idx="10"/>
          </p:nvPr>
        </p:nvSpPr>
        <p:spPr>
          <a:ln/>
        </p:spPr>
        <p:txBody>
          <a:bodyPr/>
          <a:lstStyle>
            <a:lvl1pPr>
              <a:defRPr/>
            </a:lvl1pPr>
          </a:lstStyle>
          <a:p>
            <a:fld id="{CF74DDC4-D59E-4F4A-AA2D-D8A2011B20D0}" type="datetimeFigureOut">
              <a:rPr lang="en-US" smtClean="0"/>
              <a:t>9/2/2021</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Slide Number Placeholder 3"/>
          <p:cNvSpPr>
            <a:spLocks noGrp="1"/>
          </p:cNvSpPr>
          <p:nvPr>
            <p:ph type="sldNum" sz="quarter" idx="12"/>
          </p:nvPr>
        </p:nvSpPr>
        <p:spPr>
          <a:ln/>
        </p:spPr>
        <p:txBody>
          <a:bodyPr/>
          <a:lstStyle>
            <a:lvl1pPr>
              <a:defRPr/>
            </a:lvl1pPr>
          </a:lstStyle>
          <a:p>
            <a:fld id="{2AA13432-49EF-43EF-81ED-09F467220D23}" type="slidenum">
              <a:rPr lang="en-US" smtClean="0"/>
              <a:t>‹#›</a:t>
            </a:fld>
            <a:endParaRPr lang="en-US"/>
          </a:p>
        </p:txBody>
      </p:sp>
    </p:spTree>
    <p:extLst>
      <p:ext uri="{BB962C8B-B14F-4D97-AF65-F5344CB8AC3E}">
        <p14:creationId xmlns:p14="http://schemas.microsoft.com/office/powerpoint/2010/main" val="348958901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fld id="{CF74DDC4-D59E-4F4A-AA2D-D8A2011B20D0}" type="datetimeFigureOut">
              <a:rPr lang="en-US" smtClean="0"/>
              <a:t>9/2/2021</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Slide Number Placeholder 3"/>
          <p:cNvSpPr>
            <a:spLocks noGrp="1"/>
          </p:cNvSpPr>
          <p:nvPr>
            <p:ph type="sldNum" sz="quarter" idx="12"/>
          </p:nvPr>
        </p:nvSpPr>
        <p:spPr>
          <a:ln/>
        </p:spPr>
        <p:txBody>
          <a:bodyPr/>
          <a:lstStyle>
            <a:lvl1pPr>
              <a:defRPr/>
            </a:lvl1pPr>
          </a:lstStyle>
          <a:p>
            <a:fld id="{2AA13432-49EF-43EF-81ED-09F467220D23}" type="slidenum">
              <a:rPr lang="en-US" smtClean="0"/>
              <a:t>‹#›</a:t>
            </a:fld>
            <a:endParaRPr lang="en-US"/>
          </a:p>
        </p:txBody>
      </p:sp>
    </p:spTree>
    <p:extLst>
      <p:ext uri="{BB962C8B-B14F-4D97-AF65-F5344CB8AC3E}">
        <p14:creationId xmlns:p14="http://schemas.microsoft.com/office/powerpoint/2010/main" val="62164885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lvl1pPr>
          </a:lstStyle>
          <a:p>
            <a:fld id="{CF74DDC4-D59E-4F4A-AA2D-D8A2011B20D0}" type="datetimeFigureOut">
              <a:rPr lang="en-US" smtClean="0"/>
              <a:t>9/2/2021</a:t>
            </a:fld>
            <a:endParaRPr lang="en-US"/>
          </a:p>
        </p:txBody>
      </p:sp>
      <p:sp>
        <p:nvSpPr>
          <p:cNvPr id="3" name="Rectangle 5"/>
          <p:cNvSpPr>
            <a:spLocks noGrp="1" noChangeArrowheads="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a:xfrm>
            <a:off x="6934200" y="6245225"/>
            <a:ext cx="2133600" cy="476250"/>
          </a:xfrm>
        </p:spPr>
        <p:txBody>
          <a:bodyPr/>
          <a:lstStyle>
            <a:lvl1pPr>
              <a:defRPr/>
            </a:lvl1pPr>
          </a:lstStyle>
          <a:p>
            <a:fld id="{2AA13432-49EF-43EF-81ED-09F467220D23}" type="slidenum">
              <a:rPr lang="en-US" smtClean="0"/>
              <a:t>‹#›</a:t>
            </a:fld>
            <a:endParaRPr lang="en-US"/>
          </a:p>
        </p:txBody>
      </p:sp>
    </p:spTree>
    <p:extLst>
      <p:ext uri="{BB962C8B-B14F-4D97-AF65-F5344CB8AC3E}">
        <p14:creationId xmlns:p14="http://schemas.microsoft.com/office/powerpoint/2010/main" val="264695762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F74DDC4-D59E-4F4A-AA2D-D8A2011B20D0}" type="datetimeFigureOut">
              <a:rPr lang="en-US" smtClean="0"/>
              <a:t>9/2/2021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2AA13432-49EF-43EF-81ED-09F467220D23}" type="slidenum">
              <a:rPr lang="en-US" smtClean="0"/>
              <a:t>‹#›</a:t>
            </a:fld>
            <a:endParaRPr lang="en-US"/>
          </a:p>
        </p:txBody>
      </p:sp>
    </p:spTree>
    <p:extLst>
      <p:ext uri="{BB962C8B-B14F-4D97-AF65-F5344CB8AC3E}">
        <p14:creationId xmlns:p14="http://schemas.microsoft.com/office/powerpoint/2010/main" val="2327910016"/>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F74DDC4-D59E-4F4A-AA2D-D8A2011B20D0}" type="datetimeFigureOut">
              <a:rPr lang="en-US" smtClean="0"/>
              <a:t>9/2/2021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2AA13432-49EF-43EF-81ED-09F467220D23}" type="slidenum">
              <a:rPr lang="en-US" smtClean="0"/>
              <a:t>‹#›</a:t>
            </a:fld>
            <a:endParaRPr lang="en-US"/>
          </a:p>
        </p:txBody>
      </p:sp>
    </p:spTree>
    <p:extLst>
      <p:ext uri="{BB962C8B-B14F-4D97-AF65-F5344CB8AC3E}">
        <p14:creationId xmlns:p14="http://schemas.microsoft.com/office/powerpoint/2010/main" val="273886497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CF74DDC4-D59E-4F4A-AA2D-D8A2011B20D0}" type="datetimeFigureOut">
              <a:rPr lang="en-US" smtClean="0"/>
              <a:t>9/2/2021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2AA13432-49EF-43EF-81ED-09F467220D23}" type="slidenum">
              <a:rPr lang="en-US" smtClean="0"/>
              <a:t>‹#›</a:t>
            </a:fld>
            <a:endParaRPr lang="en-US"/>
          </a:p>
        </p:txBody>
      </p:sp>
    </p:spTree>
    <p:extLst>
      <p:ext uri="{BB962C8B-B14F-4D97-AF65-F5344CB8AC3E}">
        <p14:creationId xmlns:p14="http://schemas.microsoft.com/office/powerpoint/2010/main" val="3404731402"/>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CF74DDC4-D59E-4F4A-AA2D-D8A2011B20D0}" type="datetimeFigureOut">
              <a:rPr lang="en-US" smtClean="0"/>
              <a:t>9/2/2021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2AA13432-49EF-43EF-81ED-09F467220D23}" type="slidenum">
              <a:rPr lang="en-US" smtClean="0"/>
              <a:t>‹#›</a:t>
            </a:fld>
            <a:endParaRPr lang="en-US"/>
          </a:p>
        </p:txBody>
      </p:sp>
    </p:spTree>
    <p:extLst>
      <p:ext uri="{BB962C8B-B14F-4D97-AF65-F5344CB8AC3E}">
        <p14:creationId xmlns:p14="http://schemas.microsoft.com/office/powerpoint/2010/main" val="2979588430"/>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CF74DDC4-D59E-4F4A-AA2D-D8A2011B20D0}" type="datetimeFigureOut">
              <a:rPr lang="en-US" smtClean="0"/>
              <a:t>9/2/2021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2AA13432-49EF-43EF-81ED-09F467220D23}" type="slidenum">
              <a:rPr lang="en-US" smtClean="0"/>
              <a:t>‹#›</a:t>
            </a:fld>
            <a:endParaRPr lang="en-US"/>
          </a:p>
        </p:txBody>
      </p:sp>
    </p:spTree>
    <p:extLst>
      <p:ext uri="{BB962C8B-B14F-4D97-AF65-F5344CB8AC3E}">
        <p14:creationId xmlns:p14="http://schemas.microsoft.com/office/powerpoint/2010/main" val="1060081881"/>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CF74DDC4-D59E-4F4A-AA2D-D8A2011B20D0}" type="datetimeFigureOut">
              <a:rPr lang="en-US" smtClean="0"/>
              <a:t>9/2/2021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2AA13432-49EF-43EF-81ED-09F467220D23}" type="slidenum">
              <a:rPr lang="en-US" smtClean="0"/>
              <a:t>‹#›</a:t>
            </a:fld>
            <a:endParaRPr lang="en-US"/>
          </a:p>
        </p:txBody>
      </p:sp>
    </p:spTree>
    <p:extLst>
      <p:ext uri="{BB962C8B-B14F-4D97-AF65-F5344CB8AC3E}">
        <p14:creationId xmlns:p14="http://schemas.microsoft.com/office/powerpoint/2010/main" val="404316814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74DDC4-D59E-4F4A-AA2D-D8A2011B20D0}" type="datetimeFigureOut">
              <a:rPr lang="en-US" smtClean="0"/>
              <a:t>9/2/2021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A13432-49EF-43EF-81ED-09F467220D23}" type="slidenum">
              <a:rPr lang="en-US" smtClean="0"/>
              <a:t>‹#›</a:t>
            </a:fld>
            <a:endParaRPr lang="en-US"/>
          </a:p>
        </p:txBody>
      </p:sp>
    </p:spTree>
    <p:extLst>
      <p:ext uri="{BB962C8B-B14F-4D97-AF65-F5344CB8AC3E}">
        <p14:creationId xmlns:p14="http://schemas.microsoft.com/office/powerpoint/2010/main" val="12344998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0">
              <a:defRPr sz="2800" b="0"/>
            </a:lvl1pPr>
            <a:lvl2pPr>
              <a:defRPr sz="2800" b="0"/>
            </a:lvl2pPr>
            <a:lvl3pPr>
              <a:defRPr sz="2800" b="0"/>
            </a:lvl3pPr>
            <a:lvl4pPr marL="1371600" indent="-342900">
              <a:buSzPct val="75000"/>
              <a:buFont typeface="Wingdings" panose="05000000000000000000" pitchFamily="2" charset="2"/>
              <a:buChar char="§"/>
              <a:defRPr sz="2800" b="0"/>
            </a:lvl4pPr>
            <a:lvl5pPr>
              <a:defRPr sz="2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p:txBody>
          <a:bodyPr/>
          <a:lstStyle>
            <a:lvl1pPr>
              <a:defRPr/>
            </a:lvl1pPr>
          </a:lstStyle>
          <a:p>
            <a:endParaRPr lang="en-US"/>
          </a:p>
        </p:txBody>
      </p:sp>
      <p:sp>
        <p:nvSpPr>
          <p:cNvPr id="5" name="Slide Number Placeholder 3"/>
          <p:cNvSpPr>
            <a:spLocks noGrp="1"/>
          </p:cNvSpPr>
          <p:nvPr>
            <p:ph type="sldNum" sz="quarter" idx="12"/>
          </p:nvPr>
        </p:nvSpPr>
        <p:spPr>
          <a:xfrm>
            <a:off x="6553200" y="6245225"/>
            <a:ext cx="2133600" cy="476250"/>
          </a:xfrm>
          <a:ln/>
        </p:spPr>
        <p:txBody>
          <a:bodyPr/>
          <a:lstStyle>
            <a:lvl1pPr>
              <a:defRPr/>
            </a:lvl1pPr>
          </a:lstStyle>
          <a:p>
            <a:fld id="{2AA13432-49EF-43EF-81ED-09F467220D23}" type="slidenum">
              <a:rPr lang="en-US" smtClean="0"/>
              <a:t>‹#›</a:t>
            </a:fld>
            <a:endParaRPr lang="en-US"/>
          </a:p>
        </p:txBody>
      </p:sp>
    </p:spTree>
    <p:extLst>
      <p:ext uri="{BB962C8B-B14F-4D97-AF65-F5344CB8AC3E}">
        <p14:creationId xmlns:p14="http://schemas.microsoft.com/office/powerpoint/2010/main" val="410505419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CF74DDC4-D59E-4F4A-AA2D-D8A2011B20D0}" type="datetimeFigureOut">
              <a:rPr lang="en-US" smtClean="0"/>
              <a:t>9/2/2021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2AA13432-49EF-43EF-81ED-09F467220D23}" type="slidenum">
              <a:rPr lang="en-US" smtClean="0"/>
              <a:t>‹#›</a:t>
            </a:fld>
            <a:endParaRPr lang="en-US"/>
          </a:p>
        </p:txBody>
      </p:sp>
    </p:spTree>
    <p:extLst>
      <p:ext uri="{BB962C8B-B14F-4D97-AF65-F5344CB8AC3E}">
        <p14:creationId xmlns:p14="http://schemas.microsoft.com/office/powerpoint/2010/main" val="253992924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CF74DDC4-D59E-4F4A-AA2D-D8A2011B20D0}" type="datetimeFigureOut">
              <a:rPr lang="en-US" smtClean="0"/>
              <a:t>9/2/2021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2AA13432-49EF-43EF-81ED-09F467220D23}" type="slidenum">
              <a:rPr lang="en-US" smtClean="0"/>
              <a:t>‹#›</a:t>
            </a:fld>
            <a:endParaRPr lang="en-US"/>
          </a:p>
        </p:txBody>
      </p:sp>
      <p:sp>
        <p:nvSpPr>
          <p:cNvPr id="4" name="Content Placeholder 3"/>
          <p:cNvSpPr>
            <a:spLocks noGrp="1"/>
          </p:cNvSpPr>
          <p:nvPr>
            <p:ph sz="quarter" idx="13"/>
          </p:nvPr>
        </p:nvSpPr>
        <p:spPr>
          <a:xfrm>
            <a:off x="457200" y="1153077"/>
            <a:ext cx="4114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01" y="1153077"/>
            <a:ext cx="4114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062429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CF74DDC4-D59E-4F4A-AA2D-D8A2011B20D0}" type="datetimeFigureOut">
              <a:rPr lang="en-US" smtClean="0"/>
              <a:t>9/2/2021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2AA13432-49EF-43EF-81ED-09F467220D23}" type="slidenum">
              <a:rPr lang="en-US" smtClean="0"/>
              <a:t>‹#›</a:t>
            </a:fld>
            <a:endParaRPr lang="en-US"/>
          </a:p>
        </p:txBody>
      </p:sp>
      <p:sp>
        <p:nvSpPr>
          <p:cNvPr id="9" name="Content Placeholder 3"/>
          <p:cNvSpPr>
            <a:spLocks noGrp="1"/>
          </p:cNvSpPr>
          <p:nvPr>
            <p:ph sz="quarter" idx="13"/>
          </p:nvPr>
        </p:nvSpPr>
        <p:spPr>
          <a:xfrm>
            <a:off x="457200" y="1153077"/>
            <a:ext cx="4114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01" y="1153077"/>
            <a:ext cx="4114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568834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Imag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CF74DDC4-D59E-4F4A-AA2D-D8A2011B20D0}" type="datetimeFigureOut">
              <a:rPr lang="en-US" smtClean="0"/>
              <a:t>9/2/2021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2AA13432-49EF-43EF-81ED-09F467220D23}" type="slidenum">
              <a:rPr lang="en-US" smtClean="0"/>
              <a:t>‹#›</a:t>
            </a:fld>
            <a:endParaRPr lang="en-US"/>
          </a:p>
        </p:txBody>
      </p:sp>
      <p:sp>
        <p:nvSpPr>
          <p:cNvPr id="9" name="Content Placeholder 3"/>
          <p:cNvSpPr>
            <a:spLocks noGrp="1"/>
          </p:cNvSpPr>
          <p:nvPr>
            <p:ph sz="quarter" idx="13"/>
          </p:nvPr>
        </p:nvSpPr>
        <p:spPr>
          <a:xfrm>
            <a:off x="457200" y="1153078"/>
            <a:ext cx="8229600" cy="22759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3472070"/>
            <a:ext cx="8229600" cy="223285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010847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One Column TopBottom Top Sma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CF74DDC4-D59E-4F4A-AA2D-D8A2011B20D0}" type="datetimeFigureOut">
              <a:rPr lang="en-US" smtClean="0"/>
              <a:t>9/2/2021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2AA13432-49EF-43EF-81ED-09F467220D23}" type="slidenum">
              <a:rPr lang="en-US" smtClean="0"/>
              <a:t>‹#›</a:t>
            </a:fld>
            <a:endParaRPr lang="en-US"/>
          </a:p>
        </p:txBody>
      </p:sp>
      <p:sp>
        <p:nvSpPr>
          <p:cNvPr id="9" name="Content Placeholder 3"/>
          <p:cNvSpPr>
            <a:spLocks noGrp="1"/>
          </p:cNvSpPr>
          <p:nvPr>
            <p:ph sz="quarter" idx="13"/>
          </p:nvPr>
        </p:nvSpPr>
        <p:spPr>
          <a:xfrm>
            <a:off x="457200" y="1153078"/>
            <a:ext cx="8229600" cy="8827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2057400"/>
            <a:ext cx="8229600" cy="36475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844232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CF74DDC4-D59E-4F4A-AA2D-D8A2011B20D0}" type="datetimeFigureOut">
              <a:rPr lang="en-US" smtClean="0"/>
              <a:t>9/2/2021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2AA13432-49EF-43EF-81ED-09F467220D23}" type="slidenum">
              <a:rPr lang="en-US" smtClean="0"/>
              <a:t>‹#›</a:t>
            </a:fld>
            <a:endParaRPr lang="en-US"/>
          </a:p>
        </p:txBody>
      </p:sp>
      <p:sp>
        <p:nvSpPr>
          <p:cNvPr id="4" name="Content Placeholder 3"/>
          <p:cNvSpPr>
            <a:spLocks noGrp="1"/>
          </p:cNvSpPr>
          <p:nvPr>
            <p:ph sz="quarter" idx="13"/>
          </p:nvPr>
        </p:nvSpPr>
        <p:spPr>
          <a:xfrm>
            <a:off x="457201" y="1153077"/>
            <a:ext cx="13716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1905001" y="1153077"/>
            <a:ext cx="6781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844608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CF74DDC4-D59E-4F4A-AA2D-D8A2011B20D0}" type="datetimeFigureOut">
              <a:rPr lang="en-US" smtClean="0"/>
              <a:t>9/2/2021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2AA13432-49EF-43EF-81ED-09F467220D23}" type="slidenum">
              <a:rPr lang="en-US" smtClean="0"/>
              <a:t>‹#›</a:t>
            </a:fld>
            <a:endParaRPr lang="en-US"/>
          </a:p>
        </p:txBody>
      </p:sp>
      <p:sp>
        <p:nvSpPr>
          <p:cNvPr id="4" name="Content Placeholder 3"/>
          <p:cNvSpPr>
            <a:spLocks noGrp="1"/>
          </p:cNvSpPr>
          <p:nvPr>
            <p:ph sz="quarter" idx="13"/>
          </p:nvPr>
        </p:nvSpPr>
        <p:spPr>
          <a:xfrm>
            <a:off x="457201" y="1153078"/>
            <a:ext cx="5943598" cy="455184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6400799" y="1153077"/>
            <a:ext cx="2286001" cy="45518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509067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EMA Visual Templat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98437"/>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457200" y="10683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smtClean="0">
                <a:latin typeface="+mn-lt"/>
                <a:cs typeface="+mn-cs"/>
              </a:defRPr>
            </a:lvl1pPr>
          </a:lstStyle>
          <a:p>
            <a:fld id="{CF74DDC4-D59E-4F4A-AA2D-D8A2011B20D0}" type="datetimeFigureOut">
              <a:rPr lang="en-US" smtClean="0"/>
              <a:t>9/2/2021</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latin typeface="+mn-lt"/>
                <a:cs typeface="+mn-cs"/>
              </a:defRPr>
            </a:lvl1pPr>
          </a:lstStyle>
          <a:p>
            <a:endParaRPr lang="en-US"/>
          </a:p>
        </p:txBody>
      </p:sp>
      <p:cxnSp>
        <p:nvCxnSpPr>
          <p:cNvPr id="8" name="Straight Connector 7"/>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600" b="0" i="0" baseline="0" smtClean="0">
                <a:solidFill>
                  <a:srgbClr val="F4F8FE"/>
                </a:solidFill>
                <a:latin typeface="+mn-lt"/>
                <a:cs typeface="+mn-cs"/>
              </a:defRPr>
            </a:lvl1pPr>
          </a:lstStyle>
          <a:p>
            <a:fld id="{2AA13432-49EF-43EF-81ED-09F467220D2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ransition>
    <p:wipe dir="r"/>
  </p:transition>
  <p:txStyles>
    <p:titleStyle>
      <a:lvl1pPr algn="l" rtl="0" eaLnBrk="1" fontAlgn="base" hangingPunct="1">
        <a:spcBef>
          <a:spcPct val="0"/>
        </a:spcBef>
        <a:spcAft>
          <a:spcPct val="0"/>
        </a:spcAft>
        <a:defRPr sz="3800" b="1">
          <a:solidFill>
            <a:srgbClr val="000066"/>
          </a:solidFill>
          <a:latin typeface="+mj-lt"/>
          <a:ea typeface="+mj-ea"/>
          <a:cs typeface="+mj-cs"/>
        </a:defRPr>
      </a:lvl1pPr>
      <a:lvl2pPr algn="l" rtl="0" eaLnBrk="1" fontAlgn="base" hangingPunct="1">
        <a:spcBef>
          <a:spcPct val="0"/>
        </a:spcBef>
        <a:spcAft>
          <a:spcPct val="0"/>
        </a:spcAft>
        <a:defRPr sz="3800" b="1">
          <a:solidFill>
            <a:srgbClr val="000066"/>
          </a:solidFill>
          <a:latin typeface="Times New Roman" pitchFamily="18" charset="0"/>
          <a:cs typeface="Arial" charset="0"/>
        </a:defRPr>
      </a:lvl2pPr>
      <a:lvl3pPr algn="l" rtl="0" eaLnBrk="1" fontAlgn="base" hangingPunct="1">
        <a:spcBef>
          <a:spcPct val="0"/>
        </a:spcBef>
        <a:spcAft>
          <a:spcPct val="0"/>
        </a:spcAft>
        <a:defRPr sz="3800" b="1">
          <a:solidFill>
            <a:srgbClr val="000066"/>
          </a:solidFill>
          <a:latin typeface="Times New Roman" pitchFamily="18" charset="0"/>
          <a:cs typeface="Arial" charset="0"/>
        </a:defRPr>
      </a:lvl3pPr>
      <a:lvl4pPr algn="l" rtl="0" eaLnBrk="1" fontAlgn="base" hangingPunct="1">
        <a:spcBef>
          <a:spcPct val="0"/>
        </a:spcBef>
        <a:spcAft>
          <a:spcPct val="0"/>
        </a:spcAft>
        <a:defRPr sz="3800" b="1">
          <a:solidFill>
            <a:srgbClr val="000066"/>
          </a:solidFill>
          <a:latin typeface="Times New Roman" pitchFamily="18" charset="0"/>
          <a:cs typeface="Arial" charset="0"/>
        </a:defRPr>
      </a:lvl4pPr>
      <a:lvl5pPr algn="l" rtl="0" eaLnBrk="1" fontAlgn="base" hangingPunct="1">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0" indent="0" algn="l" rtl="0" eaLnBrk="1" fontAlgn="base" hangingPunct="1">
        <a:spcBef>
          <a:spcPct val="20000"/>
        </a:spcBef>
        <a:spcAft>
          <a:spcPct val="0"/>
        </a:spcAft>
        <a:buNone/>
        <a:tabLst>
          <a:tab pos="401638" algn="l"/>
        </a:tabLst>
        <a:defRPr sz="2800" b="0" baseline="0">
          <a:solidFill>
            <a:srgbClr val="000066"/>
          </a:solidFill>
          <a:latin typeface="+mn-lt"/>
          <a:ea typeface="+mn-ea"/>
          <a:cs typeface="+mn-cs"/>
        </a:defRPr>
      </a:lvl1pPr>
      <a:lvl2pPr marL="457200" indent="-342900" algn="l" rtl="0" eaLnBrk="1" fontAlgn="base" hangingPunct="1">
        <a:spcBef>
          <a:spcPct val="20000"/>
        </a:spcBef>
        <a:spcAft>
          <a:spcPct val="0"/>
        </a:spcAft>
        <a:buFont typeface="Arial" panose="020B0604020202020204" pitchFamily="34" charset="0"/>
        <a:buChar char="•"/>
        <a:tabLst>
          <a:tab pos="401638" algn="l"/>
        </a:tabLst>
        <a:defRPr sz="2800" b="0" baseline="0">
          <a:solidFill>
            <a:srgbClr val="000066"/>
          </a:solidFill>
          <a:latin typeface="+mn-lt"/>
          <a:cs typeface="+mn-cs"/>
        </a:defRPr>
      </a:lvl2pPr>
      <a:lvl3pPr marL="914400" indent="-342900" algn="l" rtl="0" eaLnBrk="1" fontAlgn="base" hangingPunct="1">
        <a:spcBef>
          <a:spcPct val="20000"/>
        </a:spcBef>
        <a:spcAft>
          <a:spcPct val="0"/>
        </a:spcAft>
        <a:buFont typeface="Wingdings" pitchFamily="2" charset="2"/>
        <a:buChar char="§"/>
        <a:tabLst>
          <a:tab pos="401638" algn="l"/>
        </a:tabLst>
        <a:defRPr sz="2800" b="0" baseline="0">
          <a:solidFill>
            <a:srgbClr val="000066"/>
          </a:solidFill>
          <a:latin typeface="+mn-lt"/>
          <a:cs typeface="+mn-cs"/>
        </a:defRPr>
      </a:lvl3pPr>
      <a:lvl4pPr marL="1371600" indent="-342900" algn="l" rtl="0" eaLnBrk="1" fontAlgn="base" hangingPunct="1">
        <a:spcBef>
          <a:spcPct val="20000"/>
        </a:spcBef>
        <a:spcAft>
          <a:spcPct val="0"/>
        </a:spcAft>
        <a:buFont typeface="Wingdings" pitchFamily="2" charset="2"/>
        <a:buChar char="§"/>
        <a:tabLst>
          <a:tab pos="401638" algn="l"/>
        </a:tabLst>
        <a:defRPr sz="2800" b="0" baseline="0">
          <a:solidFill>
            <a:srgbClr val="000066"/>
          </a:solidFill>
          <a:latin typeface="+mn-lt"/>
          <a:cs typeface="+mn-cs"/>
        </a:defRPr>
      </a:lvl4pPr>
      <a:lvl5pPr marL="21748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fema.gov/media-library/assets/documents/17722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fema.gov/national-preparedness-resource-librar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ema.gov/national-planning-frameworks" TargetMode="External"/><Relationship Id="rId2" Type="http://schemas.openxmlformats.org/officeDocument/2006/relationships/hyperlink" Target="http://www.fema.gov/national-planning-frameworks" TargetMode="External"/><Relationship Id="rId1" Type="http://schemas.openxmlformats.org/officeDocument/2006/relationships/slideLayout" Target="../slideLayouts/slideLayout2.xml"/><Relationship Id="rId5" Type="http://schemas.openxmlformats.org/officeDocument/2006/relationships/hyperlink" Target="https://training.fema.gov/is/sidpiv.aspx?eid=IS800d" TargetMode="External"/><Relationship Id="rId4" Type="http://schemas.openxmlformats.org/officeDocument/2006/relationships/hyperlink" Target="http://training.fema.gov/is/sidpiv.aspx?eid=IS800d"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Propósito de las estructuras de coordinación</a:t>
            </a:r>
            <a:endParaRPr lang="en-US"/>
          </a:p>
        </p:txBody>
      </p:sp>
      <p:sp>
        <p:nvSpPr>
          <p:cNvPr id="3" name="Content Placeholder 2">
            <a:extLst>
              <a:ext uri="{FF2B5EF4-FFF2-40B4-BE49-F238E27FC236}">
                <a16:creationId xmlns:a16="http://schemas.microsoft.com/office/drawing/2014/main" id="{BD2F19D8-F9E9-4758-90A8-829A88D3660E}"/>
              </a:ext>
            </a:extLst>
          </p:cNvPr>
          <p:cNvSpPr>
            <a:spLocks noGrp="1"/>
          </p:cNvSpPr>
          <p:nvPr>
            <p:ph idx="1"/>
          </p:nvPr>
        </p:nvSpPr>
        <p:spPr/>
        <p:txBody>
          <a:bodyPr>
            <a:normAutofit fontScale="55000" lnSpcReduction="20000"/>
          </a:bodyPr>
          <a:lstStyle/>
          <a:p>
            <a:pPr fontAlgn="auto">
              <a:spcBef>
                <a:spcPct val="100000"/>
              </a:spcBef>
              <a:buSzPct val="99000"/>
              <a:tabLst/>
            </a:pPr>
            <a:r>
              <a:rPr lang="es-ES" kern="1200" dirty="0">
                <a:sym typeface="Arial"/>
              </a:rPr>
              <a:t>La coordinación operativa ocurre en varios niveles de gobierno y consiste en acciones y actividades que permiten a los tomadores de decisiones determinar los cursos de acción apropiados y supervisar todo tipo de incidentes, incluidas las operaciones complejas de seguridad nacional, para lograr la unidad de esfuerzo y resultados efectivos.</a:t>
            </a:r>
          </a:p>
          <a:p>
            <a:pPr fontAlgn="auto">
              <a:spcBef>
                <a:spcPct val="100000"/>
              </a:spcBef>
              <a:buSzPct val="99000"/>
              <a:tabLst/>
            </a:pPr>
            <a:r>
              <a:rPr lang="es-ES" kern="1200" dirty="0">
                <a:sym typeface="Arial"/>
              </a:rPr>
              <a:t>Las estructuras de coordinación ayudan a organizar y medir las capacidades de toda la comunidad para:</a:t>
            </a:r>
          </a:p>
          <a:p>
            <a:pPr marL="381000" lvl="1" indent="-381000" fontAlgn="auto">
              <a:spcBef>
                <a:spcPct val="100000"/>
              </a:spcBef>
              <a:buSzPct val="99000"/>
              <a:buFont typeface="Arial"/>
              <a:buChar char="•"/>
              <a:tabLst/>
            </a:pPr>
            <a:r>
              <a:rPr lang="es-ES" kern="1200" dirty="0">
                <a:ea typeface="+mn-ea"/>
                <a:sym typeface="Arial"/>
              </a:rPr>
              <a:t>Abordar los requisitos del área de la misión de respuesta</a:t>
            </a:r>
          </a:p>
          <a:p>
            <a:pPr marL="381000" lvl="1" indent="-381000" fontAlgn="auto">
              <a:spcBef>
                <a:spcPct val="100000"/>
              </a:spcBef>
              <a:buSzPct val="99000"/>
              <a:buFont typeface="Arial"/>
              <a:buChar char="•"/>
              <a:tabLst/>
            </a:pPr>
            <a:r>
              <a:rPr lang="es-ES" kern="1200" dirty="0">
                <a:ea typeface="+mn-ea"/>
                <a:sym typeface="Arial"/>
              </a:rPr>
              <a:t>Facilitar la resolución de problemas</a:t>
            </a:r>
          </a:p>
          <a:p>
            <a:pPr marL="381000" lvl="1" indent="-381000" fontAlgn="auto">
              <a:spcBef>
                <a:spcPct val="100000"/>
              </a:spcBef>
              <a:buSzPct val="99000"/>
              <a:buFont typeface="Arial"/>
              <a:buChar char="•"/>
              <a:tabLst/>
            </a:pPr>
            <a:r>
              <a:rPr lang="es-ES" kern="1200" dirty="0">
                <a:ea typeface="+mn-ea"/>
                <a:sym typeface="Arial"/>
              </a:rPr>
              <a:t>Mejorar el acceso a los recursos de respuesta</a:t>
            </a:r>
          </a:p>
          <a:p>
            <a:pPr marL="381000" lvl="1" indent="-381000" fontAlgn="auto">
              <a:spcBef>
                <a:spcPct val="100000"/>
              </a:spcBef>
              <a:buSzPct val="99000"/>
              <a:buFont typeface="Arial"/>
              <a:buChar char="•"/>
              <a:tabLst/>
            </a:pPr>
            <a:r>
              <a:rPr lang="es-ES" kern="1200" dirty="0">
                <a:ea typeface="+mn-ea"/>
                <a:sym typeface="Arial"/>
              </a:rPr>
              <a:t>Fomentar la coordinación antes y después de un incidente</a:t>
            </a:r>
          </a:p>
          <a:p>
            <a:pPr>
              <a:spcBef>
                <a:spcPct val="100000"/>
              </a:spcBef>
              <a:buSzPct val="99000"/>
            </a:pPr>
            <a:r>
              <a:rPr lang="es-ES" kern="1200" dirty="0">
                <a:sym typeface="Arial"/>
              </a:rPr>
              <a:t>Las estructuras de coordinación utilizadas para organizar los esfuerzos de respuesta deben ser escalables, flexibles y adaptables para que puedan implementarse parcial o totalmente para permitir la entrega de los recursos exactos que se necesitan y con un nivel de coordinación apropiado para cada incidente.</a:t>
            </a:r>
            <a:endParaRPr lang="en-US" dirty="0"/>
          </a:p>
        </p:txBody>
      </p:sp>
      <p:sp>
        <p:nvSpPr>
          <p:cNvPr id="6" name="Slide Number Placeholder 5">
            <a:extLst>
              <a:ext uri="{FF2B5EF4-FFF2-40B4-BE49-F238E27FC236}">
                <a16:creationId xmlns:a16="http://schemas.microsoft.com/office/drawing/2014/main" id="{3A6061ED-320E-4B10-AAAE-21ED445AFBCE}"/>
              </a:ext>
            </a:extLst>
          </p:cNvPr>
          <p:cNvSpPr>
            <a:spLocks noGrp="1"/>
          </p:cNvSpPr>
          <p:nvPr>
            <p:ph type="sldNum" sz="quarter" idx="12"/>
          </p:nvPr>
        </p:nvSpPr>
        <p:spPr/>
        <p:txBody>
          <a:bodyPr/>
          <a:lstStyle/>
          <a:p>
            <a:pPr>
              <a:spcBef>
                <a:spcPts val="100"/>
              </a:spcBef>
              <a:buSzPct val="99000"/>
            </a:pPr>
            <a:fld id="{2AA13432-49EF-43EF-81ED-09F467220D23}" type="slidenum">
              <a:rPr lang="en-US" smtClean="0"/>
              <a:pPr>
                <a:spcBef>
                  <a:spcPts val="100"/>
                </a:spcBef>
                <a:buSzPct val="99000"/>
              </a:pPr>
              <a:t>1</a:t>
            </a:fld>
            <a:endParaRPr lang="en-US"/>
          </a:p>
        </p:txBody>
      </p:sp>
    </p:spTree>
    <p:extLst>
      <p:ext uri="{BB962C8B-B14F-4D97-AF65-F5344CB8AC3E}">
        <p14:creationId xmlns:p14="http://schemas.microsoft.com/office/powerpoint/2010/main" val="1462027684"/>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Repaso de conocimientos 1</a:t>
            </a:r>
          </a:p>
        </p:txBody>
      </p:sp>
      <p:sp>
        <p:nvSpPr>
          <p:cNvPr id="3" name="Content Placeholder 2">
            <a:extLst>
              <a:ext uri="{FF2B5EF4-FFF2-40B4-BE49-F238E27FC236}">
                <a16:creationId xmlns:a16="http://schemas.microsoft.com/office/drawing/2014/main" id="{538BBF20-809B-4D56-BCD8-5BE7FC25210D}"/>
              </a:ext>
            </a:extLst>
          </p:cNvPr>
          <p:cNvSpPr>
            <a:spLocks noGrp="1"/>
          </p:cNvSpPr>
          <p:nvPr>
            <p:ph idx="1"/>
          </p:nvPr>
        </p:nvSpPr>
        <p:spPr/>
        <p:txBody>
          <a:bodyPr/>
          <a:lstStyle/>
          <a:p>
            <a:pPr fontAlgn="auto">
              <a:spcBef>
                <a:spcPct val="100000"/>
              </a:spcBef>
              <a:spcAft>
                <a:spcPts val="0"/>
              </a:spcAft>
              <a:buSzPct val="99000"/>
              <a:tabLst/>
            </a:pPr>
            <a:r>
              <a:rPr lang="es-ES" kern="1200">
                <a:sym typeface="Arial"/>
              </a:rPr>
              <a:t>Basándonos en la información presentada, tomemos unos minutos para discutir cómo las estructuras de coordinación ayudan a organizar y medir las capacidades de toda la comunidad.</a:t>
            </a:r>
          </a:p>
          <a:p>
            <a:pPr fontAlgn="auto">
              <a:spcBef>
                <a:spcPct val="100000"/>
              </a:spcBef>
              <a:spcAft>
                <a:spcPts val="0"/>
              </a:spcAft>
              <a:buSzPct val="99000"/>
              <a:tabLst/>
            </a:pPr>
            <a:r>
              <a:rPr lang="es-ES" kern="1200">
                <a:sym typeface="Arial"/>
              </a:rPr>
              <a:t>Esté preparado para discutir su respuesta.</a:t>
            </a:r>
            <a:endParaRPr lang="en-US"/>
          </a:p>
        </p:txBody>
      </p:sp>
      <p:sp>
        <p:nvSpPr>
          <p:cNvPr id="6" name="Slide Number Placeholder 5">
            <a:extLst>
              <a:ext uri="{FF2B5EF4-FFF2-40B4-BE49-F238E27FC236}">
                <a16:creationId xmlns:a16="http://schemas.microsoft.com/office/drawing/2014/main" id="{7982EDDE-0382-4485-991F-F93CEB187432}"/>
              </a:ext>
            </a:extLst>
          </p:cNvPr>
          <p:cNvSpPr>
            <a:spLocks noGrp="1"/>
          </p:cNvSpPr>
          <p:nvPr>
            <p:ph type="sldNum" sz="quarter" idx="12"/>
          </p:nvPr>
        </p:nvSpPr>
        <p:spPr/>
        <p:txBody>
          <a:bodyPr/>
          <a:lstStyle/>
          <a:p>
            <a:pPr>
              <a:spcBef>
                <a:spcPts val="100"/>
              </a:spcBef>
              <a:buSzPct val="99000"/>
            </a:pPr>
            <a:fld id="{2AA13432-49EF-43EF-81ED-09F467220D23}" type="slidenum">
              <a:rPr lang="en-US" smtClean="0"/>
              <a:pPr>
                <a:spcBef>
                  <a:spcPts val="100"/>
                </a:spcBef>
                <a:buSzPct val="99000"/>
              </a:pPr>
              <a:t>10</a:t>
            </a:fld>
            <a:endParaRPr lang="en-US"/>
          </a:p>
        </p:txBody>
      </p:sp>
    </p:spTree>
    <p:extLst>
      <p:ext uri="{BB962C8B-B14F-4D97-AF65-F5344CB8AC3E}">
        <p14:creationId xmlns:p14="http://schemas.microsoft.com/office/powerpoint/2010/main" val="2732261183"/>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Coordinación unificada</a:t>
            </a:r>
          </a:p>
        </p:txBody>
      </p:sp>
      <p:sp>
        <p:nvSpPr>
          <p:cNvPr id="9" name="Slide Number Placeholder 8">
            <a:extLst>
              <a:ext uri="{FF2B5EF4-FFF2-40B4-BE49-F238E27FC236}">
                <a16:creationId xmlns:a16="http://schemas.microsoft.com/office/drawing/2014/main" id="{630BC044-26BF-4357-9D33-734E913E815D}"/>
              </a:ext>
            </a:extLst>
          </p:cNvPr>
          <p:cNvSpPr>
            <a:spLocks noGrp="1"/>
          </p:cNvSpPr>
          <p:nvPr>
            <p:ph type="sldNum" sz="quarter" idx="12"/>
          </p:nvPr>
        </p:nvSpPr>
        <p:spPr/>
        <p:txBody>
          <a:bodyPr/>
          <a:lstStyle/>
          <a:p>
            <a:pPr>
              <a:spcBef>
                <a:spcPts val="100"/>
              </a:spcBef>
              <a:buSzPct val="99000"/>
            </a:pPr>
            <a:fld id="{2AA13432-49EF-43EF-81ED-09F467220D23}" type="slidenum">
              <a:rPr lang="en-US" smtClean="0"/>
              <a:pPr>
                <a:spcBef>
                  <a:spcPts val="100"/>
                </a:spcBef>
                <a:buSzPct val="99000"/>
              </a:pPr>
              <a:t>11</a:t>
            </a:fld>
            <a:endParaRPr lang="en-US"/>
          </a:p>
        </p:txBody>
      </p:sp>
      <p:sp>
        <p:nvSpPr>
          <p:cNvPr id="3" name="Content Placeholder 2">
            <a:extLst>
              <a:ext uri="{FF2B5EF4-FFF2-40B4-BE49-F238E27FC236}">
                <a16:creationId xmlns:a16="http://schemas.microsoft.com/office/drawing/2014/main" id="{0BF992F7-9CAB-49C5-9AC4-B2C50AB7C157}"/>
              </a:ext>
            </a:extLst>
          </p:cNvPr>
          <p:cNvSpPr>
            <a:spLocks noGrp="1"/>
          </p:cNvSpPr>
          <p:nvPr>
            <p:ph sz="quarter" idx="13"/>
          </p:nvPr>
        </p:nvSpPr>
        <p:spPr/>
        <p:txBody>
          <a:bodyPr>
            <a:normAutofit fontScale="40000" lnSpcReduction="20000"/>
          </a:bodyPr>
          <a:lstStyle/>
          <a:p>
            <a:pPr fontAlgn="auto">
              <a:spcBef>
                <a:spcPct val="100000"/>
              </a:spcBef>
              <a:spcAft>
                <a:spcPts val="0"/>
              </a:spcAft>
              <a:buSzPct val="99000"/>
              <a:tabLst/>
            </a:pPr>
            <a:r>
              <a:rPr lang="es-ES" kern="1200">
                <a:sym typeface="Arial"/>
              </a:rPr>
              <a:t>La coordinación unificada es el término que se utiliza para describir las principales actividades de gestión de incidentes estatales / tribales / territoriales / insulares / federales que se llevan a cabo a nivel de incidentes. La coordinación unificada generalmente se dirige desde una Oficina de Operación en Desastres (JFO), una instalación federal temporal que proporciona una ubicación central para la coordinación de los esfuerzos de respuesta.</a:t>
            </a:r>
          </a:p>
          <a:p>
            <a:pPr fontAlgn="auto">
              <a:spcBef>
                <a:spcPct val="100000"/>
              </a:spcBef>
              <a:spcAft>
                <a:spcPts val="0"/>
              </a:spcAft>
              <a:buSzPct val="99000"/>
              <a:tabLst/>
            </a:pPr>
            <a:r>
              <a:rPr lang="es-ES" kern="1200">
                <a:sym typeface="Arial"/>
              </a:rPr>
              <a:t>El Grupo de Coordinación Unificada (UCG) está compuesto por líderes de alto nivel que representan los intereses estatales, tribales, territoriales, del área insular y federales y, en ciertas circunstancias, las jurisdicciones locales, el sector privado y las ONG.</a:t>
            </a:r>
          </a:p>
          <a:p>
            <a:pPr fontAlgn="auto">
              <a:spcBef>
                <a:spcPct val="100000"/>
              </a:spcBef>
              <a:spcAft>
                <a:spcPts val="0"/>
              </a:spcAft>
              <a:buSzPct val="99000"/>
              <a:tabLst/>
            </a:pPr>
            <a:r>
              <a:rPr lang="es-ES" kern="1200">
                <a:sym typeface="Arial"/>
              </a:rPr>
              <a:t>Los Planes Operativos Interinstitucionales Federales (FIOP, por sus siglas en inglés) describen cómo el gobierno federal alinea los recursos y brinda las capacidades básicas para alcanzar nuestro Objetivo de Preparación Nacional compartido. </a:t>
            </a:r>
          </a:p>
          <a:p>
            <a:pPr fontAlgn="auto">
              <a:spcBef>
                <a:spcPct val="100000"/>
              </a:spcBef>
              <a:spcAft>
                <a:spcPts val="0"/>
              </a:spcAft>
              <a:buSzPct val="99000"/>
              <a:tabLst/>
            </a:pPr>
            <a:r>
              <a:rPr lang="es-ES" kern="1200">
                <a:sym typeface="Arial"/>
              </a:rPr>
              <a:t>Para obtener más información sobre el FIOP de respuesta , lea las notas.</a:t>
            </a:r>
          </a:p>
          <a:p>
            <a:pPr fontAlgn="auto">
              <a:spcBef>
                <a:spcPct val="100000"/>
              </a:spcBef>
              <a:spcAft>
                <a:spcPts val="0"/>
              </a:spcAft>
              <a:buSzPct val="99000"/>
              <a:tabLst/>
            </a:pPr>
            <a:r>
              <a:rPr lang="es-ES" kern="1200">
                <a:sym typeface="Arial"/>
              </a:rPr>
              <a:t>Para obtener más información sobre la descripción del personal de coordinación unificada, lea las notas.. </a:t>
            </a:r>
            <a:endParaRPr lang="en-US"/>
          </a:p>
        </p:txBody>
      </p:sp>
      <p:pic>
        <p:nvPicPr>
          <p:cNvPr id="8" name="Content Placeholder 7" descr="Una gráfica que esquematiza la estructura del personal de coordinación unificado. Una descripción completa de esta gráfica está disponible en el manual del estudiante y la guía del instructor.">
            <a:extLst>
              <a:ext uri="{FF2B5EF4-FFF2-40B4-BE49-F238E27FC236}">
                <a16:creationId xmlns:a16="http://schemas.microsoft.com/office/drawing/2014/main" id="{ECF53018-F853-4AEE-99D0-96A5E9910613}"/>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0" y="2014120"/>
            <a:ext cx="4114800" cy="2839284"/>
          </a:xfrm>
          <a:prstGeom prst="rect">
            <a:avLst/>
          </a:prstGeom>
        </p:spPr>
      </p:pic>
    </p:spTree>
    <p:extLst>
      <p:ext uri="{BB962C8B-B14F-4D97-AF65-F5344CB8AC3E}">
        <p14:creationId xmlns:p14="http://schemas.microsoft.com/office/powerpoint/2010/main" val="1780098858"/>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Definiciones de ESF </a:t>
            </a:r>
          </a:p>
        </p:txBody>
      </p:sp>
      <p:sp>
        <p:nvSpPr>
          <p:cNvPr id="3" name="Content Placeholder 2">
            <a:extLst>
              <a:ext uri="{FF2B5EF4-FFF2-40B4-BE49-F238E27FC236}">
                <a16:creationId xmlns:a16="http://schemas.microsoft.com/office/drawing/2014/main" id="{48F30D3A-43E6-4D68-AF5D-66ADEBA4C178}"/>
              </a:ext>
            </a:extLst>
          </p:cNvPr>
          <p:cNvSpPr>
            <a:spLocks noGrp="1"/>
          </p:cNvSpPr>
          <p:nvPr>
            <p:ph idx="1"/>
          </p:nvPr>
        </p:nvSpPr>
        <p:spPr>
          <a:xfrm>
            <a:off x="457200" y="1068388"/>
            <a:ext cx="8229600" cy="2168298"/>
          </a:xfrm>
        </p:spPr>
        <p:txBody>
          <a:bodyPr>
            <a:normAutofit fontScale="47500" lnSpcReduction="20000"/>
          </a:bodyPr>
          <a:lstStyle/>
          <a:p>
            <a:pPr fontAlgn="auto">
              <a:spcBef>
                <a:spcPct val="100000"/>
              </a:spcBef>
              <a:spcAft>
                <a:spcPts val="0"/>
              </a:spcAft>
              <a:buSzPct val="99000"/>
              <a:tabLst/>
            </a:pPr>
            <a:r>
              <a:rPr lang="es-ES" kern="1200" dirty="0">
                <a:sym typeface="Arial"/>
              </a:rPr>
              <a:t>La coordinación de la respuesta federal a incidentes se logra a través de las funciones de apoyo a emergencia (ESF). Los ESF son grupos organizados de entidades gubernamentales y del sector privado que proporcionan personal, suministros, instalaciones y equipo.</a:t>
            </a:r>
          </a:p>
          <a:p>
            <a:pPr fontAlgn="auto">
              <a:spcBef>
                <a:spcPct val="100000"/>
              </a:spcBef>
              <a:spcAft>
                <a:spcPts val="0"/>
              </a:spcAft>
              <a:buSzPct val="99000"/>
              <a:tabLst/>
            </a:pPr>
            <a:r>
              <a:rPr lang="es-ES" kern="1200" dirty="0">
                <a:sym typeface="Arial"/>
              </a:rPr>
              <a:t>Los ESF federales reúnen las capacidades de los departamentos y agencias federales y otros recursos a nivel nacional que trabajan juntos para brindar capacidades básicas y respaldar una respuesta eficaz.</a:t>
            </a:r>
          </a:p>
          <a:p>
            <a:pPr fontAlgn="auto">
              <a:spcBef>
                <a:spcPct val="100000"/>
              </a:spcBef>
              <a:spcAft>
                <a:spcPts val="0"/>
              </a:spcAft>
              <a:buSzPct val="99000"/>
              <a:tabLst/>
            </a:pPr>
            <a:r>
              <a:rPr lang="es-ES" kern="1200" dirty="0">
                <a:sym typeface="Arial"/>
              </a:rPr>
              <a:t>Las comunidades, estados, gobiernos tribales, regiones y otros departamentos y agencias federales también pueden utilizar la estructura del ESF, y se les anima a trabajar en estrecha colaboración con los ESF federales a nivel de incidente, regionales o de Sede si están activados.</a:t>
            </a:r>
          </a:p>
          <a:p>
            <a:pPr fontAlgn="auto">
              <a:spcBef>
                <a:spcPct val="100000"/>
              </a:spcBef>
              <a:spcAft>
                <a:spcPts val="0"/>
              </a:spcAft>
              <a:buSzPct val="99000"/>
              <a:tabLst/>
            </a:pPr>
            <a:r>
              <a:rPr lang="es-ES" kern="1200" dirty="0">
                <a:sym typeface="Arial"/>
              </a:rPr>
              <a:t>Vea el siguiente video para obtener más información sobre los ESF.</a:t>
            </a:r>
            <a:endParaRPr lang="en-US" dirty="0"/>
          </a:p>
        </p:txBody>
      </p:sp>
      <p:pic>
        <p:nvPicPr>
          <p:cNvPr id="6" name="F64020524153226B14131308000DD932.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048000" y="3466874"/>
            <a:ext cx="3048000" cy="2286000"/>
          </a:xfrm>
          <a:prstGeom prst="rect">
            <a:avLst/>
          </a:prstGeom>
        </p:spPr>
      </p:pic>
      <p:sp>
        <p:nvSpPr>
          <p:cNvPr id="7" name="Slide Number Placeholder 6">
            <a:extLst>
              <a:ext uri="{FF2B5EF4-FFF2-40B4-BE49-F238E27FC236}">
                <a16:creationId xmlns:a16="http://schemas.microsoft.com/office/drawing/2014/main" id="{61D1ACF3-C622-4D39-A4F8-42F44A06C481}"/>
              </a:ext>
            </a:extLst>
          </p:cNvPr>
          <p:cNvSpPr>
            <a:spLocks noGrp="1"/>
          </p:cNvSpPr>
          <p:nvPr>
            <p:ph type="sldNum" sz="quarter" idx="12"/>
          </p:nvPr>
        </p:nvSpPr>
        <p:spPr/>
        <p:txBody>
          <a:bodyPr/>
          <a:lstStyle/>
          <a:p>
            <a:pPr>
              <a:spcBef>
                <a:spcPts val="100"/>
              </a:spcBef>
              <a:buSzPct val="99000"/>
            </a:pPr>
            <a:fld id="{2AA13432-49EF-43EF-81ED-09F467220D23}" type="slidenum">
              <a:rPr lang="en-US" smtClean="0"/>
              <a:pPr>
                <a:spcBef>
                  <a:spcPts val="100"/>
                </a:spcBef>
                <a:buSzPct val="99000"/>
              </a:pPr>
              <a:t>12</a:t>
            </a:fld>
            <a:endParaRPr lang="en-US"/>
          </a:p>
        </p:txBody>
      </p:sp>
    </p:spTree>
    <p:extLst>
      <p:ext uri="{BB962C8B-B14F-4D97-AF65-F5344CB8AC3E}">
        <p14:creationId xmlns:p14="http://schemas.microsoft.com/office/powerpoint/2010/main" val="35536778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03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Lista de ESF </a:t>
            </a:r>
          </a:p>
        </p:txBody>
      </p:sp>
      <p:sp>
        <p:nvSpPr>
          <p:cNvPr id="3" name="Content Placeholder 2">
            <a:extLst>
              <a:ext uri="{FF2B5EF4-FFF2-40B4-BE49-F238E27FC236}">
                <a16:creationId xmlns:a16="http://schemas.microsoft.com/office/drawing/2014/main" id="{81D5CA0A-E60B-4890-9711-B875C57678A6}"/>
              </a:ext>
            </a:extLst>
          </p:cNvPr>
          <p:cNvSpPr>
            <a:spLocks noGrp="1"/>
          </p:cNvSpPr>
          <p:nvPr>
            <p:ph idx="1"/>
          </p:nvPr>
        </p:nvSpPr>
        <p:spPr>
          <a:xfrm>
            <a:off x="457200" y="1068388"/>
            <a:ext cx="8229600" cy="2360612"/>
          </a:xfrm>
        </p:spPr>
        <p:txBody>
          <a:bodyPr>
            <a:normAutofit fontScale="85000" lnSpcReduction="20000"/>
          </a:bodyPr>
          <a:lstStyle/>
          <a:p>
            <a:pPr fontAlgn="auto">
              <a:spcBef>
                <a:spcPct val="100000"/>
              </a:spcBef>
              <a:spcAft>
                <a:spcPts val="0"/>
              </a:spcAft>
              <a:buSzPct val="99000"/>
              <a:tabLst/>
            </a:pPr>
            <a:r>
              <a:rPr lang="es-ES" kern="1200" dirty="0">
                <a:sym typeface="Arial"/>
              </a:rPr>
              <a:t>Los ESF no se atribuyen únicamente a una organización, ni son mecanismos para ejecutar las autoridades estatutarias de una agencia.</a:t>
            </a:r>
          </a:p>
          <a:p>
            <a:pPr fontAlgn="auto">
              <a:spcBef>
                <a:spcPct val="100000"/>
              </a:spcBef>
              <a:spcAft>
                <a:spcPts val="0"/>
              </a:spcAft>
              <a:buSzPct val="99000"/>
              <a:tabLst/>
            </a:pPr>
            <a:r>
              <a:rPr lang="es-ES" kern="1200" dirty="0">
                <a:sym typeface="Arial"/>
              </a:rPr>
              <a:t>A continuación se muestra una lista de funciones de apoyo a emergencia. Lea la sección de notas para obtener más información sobre cada uno.</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84605276"/>
              </p:ext>
            </p:extLst>
          </p:nvPr>
        </p:nvGraphicFramePr>
        <p:xfrm>
          <a:off x="457199" y="3244695"/>
          <a:ext cx="8229600" cy="249936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06795">
                <a:tc>
                  <a:txBody>
                    <a:bodyPr/>
                    <a:lstStyle/>
                    <a:p>
                      <a:pPr lvl="0" algn="l">
                        <a:spcBef>
                          <a:spcPct val="100000"/>
                        </a:spcBef>
                        <a:buClrTx/>
                      </a:pPr>
                      <a:r>
                        <a:rPr lang="es-ES" sz="1100">
                          <a:solidFill>
                            <a:srgbClr val="000066"/>
                          </a:solidFill>
                          <a:latin typeface="Arial"/>
                          <a:ea typeface="+mn-ea"/>
                          <a:cs typeface="Arial"/>
                          <a:sym typeface="Arial"/>
                        </a:rPr>
                        <a:t>Funciones de apoyo a emergencias </a:t>
                      </a:r>
                      <a:endParaRPr lang="en-US" sz="1100">
                        <a:solidFill>
                          <a:srgbClr val="000066"/>
                        </a:solidFill>
                        <a:latin typeface="Arial"/>
                        <a:ea typeface="+mn-ea"/>
                        <a:cs typeface="Arial"/>
                        <a:sym typeface="Arial"/>
                      </a:endParaRPr>
                    </a:p>
                  </a:txBody>
                  <a:tcPr>
                    <a:solidFill>
                      <a:srgbClr val="C0C0C0"/>
                    </a:solidFill>
                  </a:tcPr>
                </a:tc>
                <a:tc>
                  <a:txBody>
                    <a:bodyPr/>
                    <a:lstStyle/>
                    <a:p>
                      <a:pPr lvl="0" algn="l">
                        <a:spcBef>
                          <a:spcPct val="100000"/>
                        </a:spcBef>
                        <a:buClrTx/>
                      </a:pPr>
                      <a:r>
                        <a:rPr lang="es-ES" sz="1100">
                          <a:solidFill>
                            <a:srgbClr val="000066"/>
                          </a:solidFill>
                          <a:latin typeface="Arial"/>
                          <a:ea typeface="+mn-ea"/>
                          <a:cs typeface="Arial"/>
                          <a:sym typeface="Arial"/>
                        </a:rPr>
                        <a:t>Funciones de apoyo a emergencias </a:t>
                      </a:r>
                      <a:endParaRPr lang="en-US" sz="1100">
                        <a:solidFill>
                          <a:srgbClr val="000066"/>
                        </a:solidFill>
                        <a:latin typeface="Arial"/>
                        <a:ea typeface="+mn-ea"/>
                        <a:cs typeface="Arial"/>
                        <a:sym typeface="Arial"/>
                      </a:endParaRPr>
                    </a:p>
                  </a:txBody>
                  <a:tcPr>
                    <a:solidFill>
                      <a:srgbClr val="C0C0C0"/>
                    </a:solidFill>
                  </a:tcPr>
                </a:tc>
                <a:extLst>
                  <a:ext uri="{0D108BD9-81ED-4DB2-BD59-A6C34878D82A}">
                    <a16:rowId xmlns:a16="http://schemas.microsoft.com/office/drawing/2014/main" val="10000"/>
                  </a:ext>
                </a:extLst>
              </a:tr>
              <a:tr h="206795">
                <a:tc>
                  <a:txBody>
                    <a:bodyPr/>
                    <a:lstStyle/>
                    <a:p>
                      <a:pPr lvl="0" algn="l">
                        <a:spcBef>
                          <a:spcPct val="100000"/>
                        </a:spcBef>
                        <a:buClrTx/>
                      </a:pPr>
                      <a:r>
                        <a:rPr lang="en-US" sz="1100">
                          <a:solidFill>
                            <a:srgbClr val="000066"/>
                          </a:solidFill>
                          <a:latin typeface="Arial"/>
                          <a:ea typeface="+mn-ea"/>
                          <a:cs typeface="Arial"/>
                          <a:sym typeface="Arial"/>
                        </a:rPr>
                        <a:t>ESF #1 Transporte</a:t>
                      </a:r>
                      <a:endParaRPr lang="en-US" sz="1100">
                        <a:solidFill>
                          <a:srgbClr val="000066"/>
                        </a:solidFill>
                      </a:endParaRPr>
                    </a:p>
                  </a:txBody>
                  <a:tcPr/>
                </a:tc>
                <a:tc>
                  <a:txBody>
                    <a:bodyPr/>
                    <a:lstStyle/>
                    <a:p>
                      <a:pPr lvl="0" algn="l">
                        <a:spcBef>
                          <a:spcPct val="100000"/>
                        </a:spcBef>
                        <a:buClrTx/>
                      </a:pPr>
                      <a:r>
                        <a:rPr lang="es-ES" sz="1100">
                          <a:solidFill>
                            <a:srgbClr val="000066"/>
                          </a:solidFill>
                          <a:latin typeface="Arial"/>
                          <a:ea typeface="+mn-ea"/>
                          <a:cs typeface="Arial"/>
                          <a:sym typeface="Arial"/>
                        </a:rPr>
                        <a:t>ESF #9 Búsqueda y rescate</a:t>
                      </a:r>
                      <a:endParaRPr lang="en-US" sz="1100">
                        <a:solidFill>
                          <a:srgbClr val="000066"/>
                        </a:solidFill>
                      </a:endParaRPr>
                    </a:p>
                  </a:txBody>
                  <a:tcPr/>
                </a:tc>
                <a:extLst>
                  <a:ext uri="{0D108BD9-81ED-4DB2-BD59-A6C34878D82A}">
                    <a16:rowId xmlns:a16="http://schemas.microsoft.com/office/drawing/2014/main" val="10001"/>
                  </a:ext>
                </a:extLst>
              </a:tr>
              <a:tr h="206795">
                <a:tc>
                  <a:txBody>
                    <a:bodyPr/>
                    <a:lstStyle/>
                    <a:p>
                      <a:pPr lvl="0" algn="l">
                        <a:spcBef>
                          <a:spcPct val="100000"/>
                        </a:spcBef>
                        <a:buClrTx/>
                      </a:pPr>
                      <a:r>
                        <a:rPr lang="en-US" sz="1100">
                          <a:solidFill>
                            <a:srgbClr val="000066"/>
                          </a:solidFill>
                          <a:latin typeface="Arial"/>
                          <a:ea typeface="+mn-ea"/>
                          <a:cs typeface="Arial"/>
                          <a:sym typeface="Arial"/>
                        </a:rPr>
                        <a:t>ESF #2 Comunicaciones</a:t>
                      </a:r>
                      <a:endParaRPr lang="en-US" sz="1100">
                        <a:solidFill>
                          <a:srgbClr val="000066"/>
                        </a:solidFill>
                      </a:endParaRPr>
                    </a:p>
                  </a:txBody>
                  <a:tcPr/>
                </a:tc>
                <a:tc>
                  <a:txBody>
                    <a:bodyPr/>
                    <a:lstStyle/>
                    <a:p>
                      <a:pPr lvl="0" algn="l">
                        <a:spcBef>
                          <a:spcPct val="100000"/>
                        </a:spcBef>
                        <a:buClrTx/>
                      </a:pPr>
                      <a:r>
                        <a:rPr lang="es-ES" sz="1100" dirty="0">
                          <a:solidFill>
                            <a:srgbClr val="000066"/>
                          </a:solidFill>
                          <a:latin typeface="Arial"/>
                          <a:ea typeface="+mn-ea"/>
                          <a:cs typeface="Arial"/>
                          <a:sym typeface="Arial"/>
                        </a:rPr>
                        <a:t>ESF #10 Respuesta a petróleo y materiales peligrosos</a:t>
                      </a:r>
                      <a:endParaRPr lang="en-US" sz="1100" dirty="0">
                        <a:solidFill>
                          <a:srgbClr val="000066"/>
                        </a:solidFill>
                      </a:endParaRPr>
                    </a:p>
                  </a:txBody>
                  <a:tcPr/>
                </a:tc>
                <a:extLst>
                  <a:ext uri="{0D108BD9-81ED-4DB2-BD59-A6C34878D82A}">
                    <a16:rowId xmlns:a16="http://schemas.microsoft.com/office/drawing/2014/main" val="10002"/>
                  </a:ext>
                </a:extLst>
              </a:tr>
              <a:tr h="206795">
                <a:tc>
                  <a:txBody>
                    <a:bodyPr/>
                    <a:lstStyle/>
                    <a:p>
                      <a:pPr lvl="0" algn="l">
                        <a:spcBef>
                          <a:spcPct val="100000"/>
                        </a:spcBef>
                        <a:buClrTx/>
                      </a:pPr>
                      <a:r>
                        <a:rPr lang="pt-BR" sz="1100">
                          <a:solidFill>
                            <a:srgbClr val="000066"/>
                          </a:solidFill>
                          <a:latin typeface="Arial"/>
                          <a:ea typeface="+mn-ea"/>
                          <a:cs typeface="Arial"/>
                          <a:sym typeface="Arial"/>
                        </a:rPr>
                        <a:t>ESF #3 Obras públicas e ingeniería</a:t>
                      </a:r>
                      <a:endParaRPr lang="en-US" sz="1100">
                        <a:solidFill>
                          <a:srgbClr val="000066"/>
                        </a:solidFill>
                      </a:endParaRPr>
                    </a:p>
                  </a:txBody>
                  <a:tcPr/>
                </a:tc>
                <a:tc>
                  <a:txBody>
                    <a:bodyPr/>
                    <a:lstStyle/>
                    <a:p>
                      <a:pPr lvl="0" algn="l">
                        <a:spcBef>
                          <a:spcPct val="100000"/>
                        </a:spcBef>
                        <a:buClrTx/>
                      </a:pPr>
                      <a:r>
                        <a:rPr lang="es-ES" sz="1100">
                          <a:solidFill>
                            <a:srgbClr val="000066"/>
                          </a:solidFill>
                          <a:latin typeface="Arial"/>
                          <a:ea typeface="+mn-ea"/>
                          <a:cs typeface="Arial"/>
                          <a:sym typeface="Arial"/>
                        </a:rPr>
                        <a:t>ESF #11 Agricultura y recursos naturales</a:t>
                      </a:r>
                      <a:endParaRPr lang="en-US" sz="1100">
                        <a:solidFill>
                          <a:srgbClr val="000066"/>
                        </a:solidFill>
                      </a:endParaRPr>
                    </a:p>
                  </a:txBody>
                  <a:tcPr/>
                </a:tc>
                <a:extLst>
                  <a:ext uri="{0D108BD9-81ED-4DB2-BD59-A6C34878D82A}">
                    <a16:rowId xmlns:a16="http://schemas.microsoft.com/office/drawing/2014/main" val="10003"/>
                  </a:ext>
                </a:extLst>
              </a:tr>
              <a:tr h="206795">
                <a:tc>
                  <a:txBody>
                    <a:bodyPr/>
                    <a:lstStyle/>
                    <a:p>
                      <a:pPr lvl="0" algn="l">
                        <a:spcBef>
                          <a:spcPct val="100000"/>
                        </a:spcBef>
                        <a:buClrTx/>
                      </a:pPr>
                      <a:r>
                        <a:rPr lang="es-ES" sz="1100">
                          <a:solidFill>
                            <a:srgbClr val="000066"/>
                          </a:solidFill>
                          <a:latin typeface="Arial"/>
                          <a:ea typeface="+mn-ea"/>
                          <a:cs typeface="Arial"/>
                          <a:sym typeface="Arial"/>
                        </a:rPr>
                        <a:t>ESF #4 Extinción de incendios</a:t>
                      </a:r>
                      <a:endParaRPr lang="en-US" sz="1100">
                        <a:solidFill>
                          <a:srgbClr val="000066"/>
                        </a:solidFill>
                      </a:endParaRPr>
                    </a:p>
                  </a:txBody>
                  <a:tcPr/>
                </a:tc>
                <a:tc>
                  <a:txBody>
                    <a:bodyPr/>
                    <a:lstStyle/>
                    <a:p>
                      <a:pPr lvl="0" algn="l">
                        <a:spcBef>
                          <a:spcPct val="100000"/>
                        </a:spcBef>
                        <a:buClrTx/>
                      </a:pPr>
                      <a:r>
                        <a:rPr lang="en-US" sz="1100">
                          <a:solidFill>
                            <a:srgbClr val="000066"/>
                          </a:solidFill>
                          <a:latin typeface="Arial"/>
                          <a:ea typeface="+mn-ea"/>
                          <a:cs typeface="Arial"/>
                          <a:sym typeface="Arial"/>
                        </a:rPr>
                        <a:t>ESF #12 Energía</a:t>
                      </a:r>
                      <a:endParaRPr lang="en-US" sz="1100">
                        <a:solidFill>
                          <a:srgbClr val="000066"/>
                        </a:solidFill>
                      </a:endParaRPr>
                    </a:p>
                  </a:txBody>
                  <a:tcPr/>
                </a:tc>
                <a:extLst>
                  <a:ext uri="{0D108BD9-81ED-4DB2-BD59-A6C34878D82A}">
                    <a16:rowId xmlns:a16="http://schemas.microsoft.com/office/drawing/2014/main" val="10004"/>
                  </a:ext>
                </a:extLst>
              </a:tr>
              <a:tr h="206795">
                <a:tc>
                  <a:txBody>
                    <a:bodyPr/>
                    <a:lstStyle/>
                    <a:p>
                      <a:pPr lvl="0" algn="l">
                        <a:spcBef>
                          <a:spcPct val="100000"/>
                        </a:spcBef>
                        <a:buClrTx/>
                      </a:pPr>
                      <a:r>
                        <a:rPr lang="en-US" sz="1100">
                          <a:solidFill>
                            <a:srgbClr val="000066"/>
                          </a:solidFill>
                          <a:latin typeface="Arial"/>
                          <a:ea typeface="+mn-ea"/>
                          <a:cs typeface="Arial"/>
                          <a:sym typeface="Arial"/>
                        </a:rPr>
                        <a:t>ESF #5 Información &amp; Planificación</a:t>
                      </a:r>
                      <a:endParaRPr lang="en-US" sz="1100">
                        <a:solidFill>
                          <a:srgbClr val="000066"/>
                        </a:solidFill>
                      </a:endParaRPr>
                    </a:p>
                  </a:txBody>
                  <a:tcPr/>
                </a:tc>
                <a:tc>
                  <a:txBody>
                    <a:bodyPr/>
                    <a:lstStyle/>
                    <a:p>
                      <a:pPr lvl="0" algn="l">
                        <a:spcBef>
                          <a:spcPct val="100000"/>
                        </a:spcBef>
                        <a:buClrTx/>
                      </a:pPr>
                      <a:r>
                        <a:rPr lang="es-ES" sz="1100">
                          <a:solidFill>
                            <a:srgbClr val="000066"/>
                          </a:solidFill>
                          <a:latin typeface="Arial"/>
                          <a:ea typeface="+mn-ea"/>
                          <a:cs typeface="Arial"/>
                          <a:sym typeface="Arial"/>
                        </a:rPr>
                        <a:t>ESF #13 Seguridad pública y protección</a:t>
                      </a:r>
                      <a:endParaRPr lang="en-US" sz="1100">
                        <a:solidFill>
                          <a:srgbClr val="000066"/>
                        </a:solidFill>
                      </a:endParaRPr>
                    </a:p>
                  </a:txBody>
                  <a:tcPr/>
                </a:tc>
                <a:extLst>
                  <a:ext uri="{0D108BD9-81ED-4DB2-BD59-A6C34878D82A}">
                    <a16:rowId xmlns:a16="http://schemas.microsoft.com/office/drawing/2014/main" val="10005"/>
                  </a:ext>
                </a:extLst>
              </a:tr>
              <a:tr h="340603">
                <a:tc>
                  <a:txBody>
                    <a:bodyPr/>
                    <a:lstStyle/>
                    <a:p>
                      <a:pPr lvl="0" algn="l">
                        <a:spcBef>
                          <a:spcPct val="100000"/>
                        </a:spcBef>
                        <a:buClrTx/>
                      </a:pPr>
                      <a:r>
                        <a:rPr lang="es-ES" sz="1100">
                          <a:solidFill>
                            <a:srgbClr val="000066"/>
                          </a:solidFill>
                          <a:latin typeface="Arial"/>
                          <a:ea typeface="+mn-ea"/>
                          <a:cs typeface="Arial"/>
                          <a:sym typeface="Arial"/>
                        </a:rPr>
                        <a:t>ESF #6 Atención masiva, asistencia a emergencias, vivienda temporal y asistencia humana</a:t>
                      </a:r>
                      <a:endParaRPr lang="en-US" sz="1100">
                        <a:solidFill>
                          <a:srgbClr val="000066"/>
                        </a:solidFill>
                      </a:endParaRPr>
                    </a:p>
                  </a:txBody>
                  <a:tcPr/>
                </a:tc>
                <a:tc>
                  <a:txBody>
                    <a:bodyPr/>
                    <a:lstStyle/>
                    <a:p>
                      <a:pPr lvl="0" algn="l">
                        <a:spcBef>
                          <a:spcPct val="100000"/>
                        </a:spcBef>
                        <a:buClrTx/>
                      </a:pPr>
                      <a:r>
                        <a:rPr lang="es-ES" sz="1100">
                          <a:solidFill>
                            <a:srgbClr val="000066"/>
                          </a:solidFill>
                          <a:latin typeface="Arial"/>
                          <a:ea typeface="+mn-ea"/>
                          <a:cs typeface="Arial"/>
                          <a:sym typeface="Arial"/>
                        </a:rPr>
                        <a:t>ESF #14 Infraestructura y negocios intersectoriales</a:t>
                      </a:r>
                      <a:endParaRPr lang="en-US" sz="1100">
                        <a:solidFill>
                          <a:srgbClr val="000066"/>
                        </a:solidFill>
                      </a:endParaRPr>
                    </a:p>
                  </a:txBody>
                  <a:tcPr/>
                </a:tc>
                <a:extLst>
                  <a:ext uri="{0D108BD9-81ED-4DB2-BD59-A6C34878D82A}">
                    <a16:rowId xmlns:a16="http://schemas.microsoft.com/office/drawing/2014/main" val="10006"/>
                  </a:ext>
                </a:extLst>
              </a:tr>
              <a:tr h="206795">
                <a:tc>
                  <a:txBody>
                    <a:bodyPr/>
                    <a:lstStyle/>
                    <a:p>
                      <a:pPr lvl="0" algn="l">
                        <a:spcBef>
                          <a:spcPct val="100000"/>
                        </a:spcBef>
                        <a:buClrTx/>
                      </a:pPr>
                      <a:r>
                        <a:rPr lang="en-US" sz="1100">
                          <a:solidFill>
                            <a:srgbClr val="000066"/>
                          </a:solidFill>
                          <a:latin typeface="Arial"/>
                          <a:ea typeface="+mn-ea"/>
                          <a:cs typeface="Arial"/>
                          <a:sym typeface="Arial"/>
                        </a:rPr>
                        <a:t>ESF #7 Logística</a:t>
                      </a:r>
                      <a:endParaRPr lang="en-US" sz="1100">
                        <a:solidFill>
                          <a:srgbClr val="000066"/>
                        </a:solidFill>
                      </a:endParaRPr>
                    </a:p>
                  </a:txBody>
                  <a:tcPr/>
                </a:tc>
                <a:tc>
                  <a:txBody>
                    <a:bodyPr/>
                    <a:lstStyle/>
                    <a:p>
                      <a:pPr lvl="0" algn="l">
                        <a:spcBef>
                          <a:spcPct val="100000"/>
                        </a:spcBef>
                        <a:buClrTx/>
                      </a:pPr>
                      <a:r>
                        <a:rPr lang="en-US" sz="1100">
                          <a:solidFill>
                            <a:srgbClr val="000066"/>
                          </a:solidFill>
                          <a:latin typeface="Arial"/>
                          <a:ea typeface="+mn-ea"/>
                          <a:cs typeface="Arial"/>
                          <a:sym typeface="Arial"/>
                        </a:rPr>
                        <a:t>ESF #15 Asuntos externos</a:t>
                      </a:r>
                      <a:endParaRPr lang="en-US" sz="1100">
                        <a:solidFill>
                          <a:srgbClr val="000066"/>
                        </a:solidFill>
                      </a:endParaRPr>
                    </a:p>
                  </a:txBody>
                  <a:tcPr/>
                </a:tc>
                <a:extLst>
                  <a:ext uri="{0D108BD9-81ED-4DB2-BD59-A6C34878D82A}">
                    <a16:rowId xmlns:a16="http://schemas.microsoft.com/office/drawing/2014/main" val="10007"/>
                  </a:ext>
                </a:extLst>
              </a:tr>
              <a:tr h="206795">
                <a:tc>
                  <a:txBody>
                    <a:bodyPr/>
                    <a:lstStyle/>
                    <a:p>
                      <a:pPr lvl="0" algn="l">
                        <a:spcBef>
                          <a:spcPct val="100000"/>
                        </a:spcBef>
                        <a:buClrTx/>
                      </a:pPr>
                      <a:r>
                        <a:rPr lang="es-ES" sz="1100">
                          <a:solidFill>
                            <a:srgbClr val="000066"/>
                          </a:solidFill>
                          <a:latin typeface="Arial"/>
                          <a:ea typeface="+mn-ea"/>
                          <a:cs typeface="Arial"/>
                          <a:sym typeface="Arial"/>
                        </a:rPr>
                        <a:t>ESF #8 Servicios médicos y de salud pública</a:t>
                      </a:r>
                      <a:endParaRPr lang="en-US" sz="1100">
                        <a:solidFill>
                          <a:srgbClr val="000066"/>
                        </a:solidFill>
                      </a:endParaRPr>
                    </a:p>
                  </a:txBody>
                  <a:tcPr/>
                </a:tc>
                <a:tc>
                  <a:txBody>
                    <a:bodyPr/>
                    <a:lstStyle/>
                    <a:p>
                      <a:pPr algn="l">
                        <a:buClrTx/>
                      </a:pPr>
                      <a:endParaRPr lang="en-US" sz="1100" dirty="0"/>
                    </a:p>
                  </a:txBody>
                  <a:tcPr/>
                </a:tc>
                <a:extLst>
                  <a:ext uri="{0D108BD9-81ED-4DB2-BD59-A6C34878D82A}">
                    <a16:rowId xmlns:a16="http://schemas.microsoft.com/office/drawing/2014/main" val="10008"/>
                  </a:ext>
                </a:extLst>
              </a:tr>
            </a:tbl>
          </a:graphicData>
        </a:graphic>
      </p:graphicFrame>
      <p:sp>
        <p:nvSpPr>
          <p:cNvPr id="7" name="Slide Number Placeholder 6">
            <a:extLst>
              <a:ext uri="{FF2B5EF4-FFF2-40B4-BE49-F238E27FC236}">
                <a16:creationId xmlns:a16="http://schemas.microsoft.com/office/drawing/2014/main" id="{340F43E1-D18B-445C-BC28-74CBA990FE29}"/>
              </a:ext>
            </a:extLst>
          </p:cNvPr>
          <p:cNvSpPr>
            <a:spLocks noGrp="1"/>
          </p:cNvSpPr>
          <p:nvPr>
            <p:ph type="sldNum" sz="quarter" idx="12"/>
          </p:nvPr>
        </p:nvSpPr>
        <p:spPr/>
        <p:txBody>
          <a:bodyPr/>
          <a:lstStyle/>
          <a:p>
            <a:pPr>
              <a:spcBef>
                <a:spcPts val="100"/>
              </a:spcBef>
              <a:buSzPct val="99000"/>
            </a:pPr>
            <a:fld id="{2AA13432-49EF-43EF-81ED-09F467220D23}" type="slidenum">
              <a:rPr lang="en-US" smtClean="0"/>
              <a:pPr>
                <a:spcBef>
                  <a:spcPts val="100"/>
                </a:spcBef>
                <a:buSzPct val="99000"/>
              </a:pPr>
              <a:t>13</a:t>
            </a:fld>
            <a:endParaRPr lang="en-US"/>
          </a:p>
        </p:txBody>
      </p:sp>
    </p:spTree>
    <p:extLst>
      <p:ext uri="{BB962C8B-B14F-4D97-AF65-F5344CB8AC3E}">
        <p14:creationId xmlns:p14="http://schemas.microsoft.com/office/powerpoint/2010/main" val="828398061"/>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Medios, formas y fines de los servicios esenciales de la comunidad</a:t>
            </a:r>
            <a:endParaRPr lang="en-US"/>
          </a:p>
        </p:txBody>
      </p:sp>
      <p:sp>
        <p:nvSpPr>
          <p:cNvPr id="3" name="Content Placeholder 2">
            <a:extLst>
              <a:ext uri="{FF2B5EF4-FFF2-40B4-BE49-F238E27FC236}">
                <a16:creationId xmlns:a16="http://schemas.microsoft.com/office/drawing/2014/main" id="{502FBFEE-EFEA-4E1A-80D1-19344F1EC357}"/>
              </a:ext>
            </a:extLst>
          </p:cNvPr>
          <p:cNvSpPr>
            <a:spLocks noGrp="1"/>
          </p:cNvSpPr>
          <p:nvPr>
            <p:ph idx="1"/>
          </p:nvPr>
        </p:nvSpPr>
        <p:spPr/>
        <p:txBody>
          <a:bodyPr>
            <a:normAutofit fontScale="55000" lnSpcReduction="20000"/>
          </a:bodyPr>
          <a:lstStyle/>
          <a:p>
            <a:pPr fontAlgn="auto">
              <a:spcBef>
                <a:spcPct val="100000"/>
              </a:spcBef>
              <a:spcAft>
                <a:spcPts val="0"/>
              </a:spcAft>
              <a:buSzPct val="99000"/>
              <a:tabLst/>
            </a:pPr>
            <a:r>
              <a:rPr lang="es-ES" kern="1200">
                <a:sym typeface="Arial"/>
              </a:rPr>
              <a:t>La interrelación de las funciones de apoyo a emergencias (ESF), las capacidades básicas y los servicios esenciales se puede pensar en términos de medios, formas y fines.</a:t>
            </a:r>
          </a:p>
          <a:p>
            <a:pPr fontAlgn="auto">
              <a:spcBef>
                <a:spcPct val="100000"/>
              </a:spcBef>
              <a:spcAft>
                <a:spcPts val="0"/>
              </a:spcAft>
              <a:buSzPct val="99000"/>
              <a:tabLst/>
            </a:pPr>
            <a:r>
              <a:rPr lang="es-ES" b="1" kern="1200">
                <a:sym typeface="Arial"/>
              </a:rPr>
              <a:t>Medios:</a:t>
            </a:r>
            <a:r>
              <a:rPr lang="es-ES" kern="1200">
                <a:sym typeface="Arial"/>
              </a:rPr>
              <a:t> Los ESF y otras entidades organizadoras (</a:t>
            </a:r>
            <a:r>
              <a:rPr lang="es-ES" i="1" kern="1200">
                <a:sym typeface="Arial"/>
              </a:rPr>
              <a:t>los medios</a:t>
            </a:r>
            <a:r>
              <a:rPr lang="es-ES" kern="1200">
                <a:sym typeface="Arial"/>
              </a:rPr>
              <a:t>), son la forma en que nos organizamos entre departamentos y agencias, organizaciones comunitarias e industrias para mejorar la coordinación e integración para brindar las capacidades básicas de respuesta. A través de estos ESF, las entidades gubernamentales y del sector privado proporcionan el personal, los suministros, las instalaciones y el equipo necesarios para la respuesta.</a:t>
            </a:r>
          </a:p>
          <a:p>
            <a:pPr fontAlgn="auto">
              <a:spcBef>
                <a:spcPct val="100000"/>
              </a:spcBef>
              <a:spcAft>
                <a:spcPts val="0"/>
              </a:spcAft>
              <a:buSzPct val="99000"/>
              <a:tabLst/>
            </a:pPr>
            <a:r>
              <a:rPr lang="es-ES" b="1" kern="1200">
                <a:sym typeface="Arial"/>
              </a:rPr>
              <a:t>Formas:</a:t>
            </a:r>
            <a:r>
              <a:rPr lang="es-ES" kern="1200">
                <a:sym typeface="Arial"/>
              </a:rPr>
              <a:t> Las capacidades básicas de respuesta describen la agrupación de acciones de respuesta (</a:t>
            </a:r>
            <a:r>
              <a:rPr lang="es-ES" i="1" kern="1200">
                <a:sym typeface="Arial"/>
              </a:rPr>
              <a:t>las formas</a:t>
            </a:r>
            <a:r>
              <a:rPr lang="es-ES" kern="1200">
                <a:sym typeface="Arial"/>
              </a:rPr>
              <a:t>), que se pueden tomar para estabilizar y restablecer los servicios esenciales. FEMA ejecuta Líneas de Esfuerzo (LOE, por sus siglas en inglés) para poner en funcionamiento las capacidades básicas (las formas) para la planificación y las operaciones de respuesta y recuperación.</a:t>
            </a:r>
          </a:p>
          <a:p>
            <a:pPr fontAlgn="auto">
              <a:spcBef>
                <a:spcPct val="100000"/>
              </a:spcBef>
              <a:spcAft>
                <a:spcPts val="0"/>
              </a:spcAft>
              <a:buSzPct val="99000"/>
              <a:tabLst/>
            </a:pPr>
            <a:r>
              <a:rPr lang="es-ES" b="1" kern="1200">
                <a:sym typeface="Arial"/>
              </a:rPr>
              <a:t>Fines</a:t>
            </a:r>
            <a:r>
              <a:rPr lang="es-ES" kern="1200">
                <a:sym typeface="Arial"/>
              </a:rPr>
              <a:t>: Los servicios esenciales describen los servicios críticos dentro de una comunidad que deben estabilizarse o restablecerse (</a:t>
            </a:r>
            <a:r>
              <a:rPr lang="es-ES" i="1" kern="1200">
                <a:sym typeface="Arial"/>
              </a:rPr>
              <a:t>los fines</a:t>
            </a:r>
            <a:r>
              <a:rPr lang="es-ES" kern="1200">
                <a:sym typeface="Arial"/>
              </a:rPr>
              <a:t>) para aliviar las amenazas a la vida y la propiedad.</a:t>
            </a:r>
          </a:p>
          <a:p>
            <a:pPr fontAlgn="auto">
              <a:spcBef>
                <a:spcPct val="100000"/>
              </a:spcBef>
              <a:spcAft>
                <a:spcPts val="0"/>
              </a:spcAft>
              <a:buSzPct val="99000"/>
              <a:tabLst/>
            </a:pPr>
            <a:r>
              <a:rPr lang="es-ES" kern="1200">
                <a:sym typeface="Arial"/>
              </a:rPr>
              <a:t>Lea más sobre </a:t>
            </a:r>
            <a:r>
              <a:rPr lang="es-ES" kern="1200">
                <a:sym typeface="Arial"/>
                <a:hlinkClick r:id="rId2">
                  <a:extLst>
                    <a:ext uri="{A12FA001-AC4F-418D-AE19-62706E023703}">
                      <ahyp:hlinkClr xmlns:ahyp="http://schemas.microsoft.com/office/drawing/2018/hyperlinkcolor" val="tx"/>
                    </a:ext>
                  </a:extLst>
                </a:hlinkClick>
              </a:rPr>
              <a:t>Lifeline Toolkit</a:t>
            </a:r>
            <a:r>
              <a:rPr lang="es-ES" kern="1200">
                <a:sym typeface="Arial"/>
              </a:rPr>
              <a:t> (</a:t>
            </a:r>
            <a:r>
              <a:rPr lang="es-ES" kern="1200">
                <a:sym typeface="Arial"/>
                <a:hlinkClick r:id="rId2">
                  <a:extLst>
                    <a:ext uri="{A12FA001-AC4F-418D-AE19-62706E023703}">
                      <ahyp:hlinkClr xmlns:ahyp="http://schemas.microsoft.com/office/drawing/2018/hyperlinkcolor" val="tx"/>
                    </a:ext>
                  </a:extLst>
                </a:hlinkClick>
              </a:rPr>
              <a:t>www.fema.gov/media-library/assets/documents/177222</a:t>
            </a:r>
            <a:r>
              <a:rPr lang="es-ES" kern="1200">
                <a:sym typeface="Arial"/>
              </a:rPr>
              <a:t>).</a:t>
            </a:r>
            <a:endParaRPr lang="en-US"/>
          </a:p>
        </p:txBody>
      </p:sp>
      <p:sp>
        <p:nvSpPr>
          <p:cNvPr id="6" name="Slide Number Placeholder 5">
            <a:extLst>
              <a:ext uri="{FF2B5EF4-FFF2-40B4-BE49-F238E27FC236}">
                <a16:creationId xmlns:a16="http://schemas.microsoft.com/office/drawing/2014/main" id="{438AF75E-FFEF-4FEE-998D-068F1E13D7E6}"/>
              </a:ext>
            </a:extLst>
          </p:cNvPr>
          <p:cNvSpPr>
            <a:spLocks noGrp="1"/>
          </p:cNvSpPr>
          <p:nvPr>
            <p:ph type="sldNum" sz="quarter" idx="12"/>
          </p:nvPr>
        </p:nvSpPr>
        <p:spPr/>
        <p:txBody>
          <a:bodyPr/>
          <a:lstStyle/>
          <a:p>
            <a:pPr>
              <a:spcBef>
                <a:spcPts val="100"/>
              </a:spcBef>
              <a:buSzPct val="99000"/>
            </a:pPr>
            <a:fld id="{2AA13432-49EF-43EF-81ED-09F467220D23}" type="slidenum">
              <a:rPr lang="en-US" smtClean="0"/>
              <a:pPr>
                <a:spcBef>
                  <a:spcPts val="100"/>
                </a:spcBef>
                <a:buSzPct val="99000"/>
              </a:pPr>
              <a:t>14</a:t>
            </a:fld>
            <a:endParaRPr lang="en-US"/>
          </a:p>
        </p:txBody>
      </p:sp>
    </p:spTree>
    <p:extLst>
      <p:ext uri="{BB962C8B-B14F-4D97-AF65-F5344CB8AC3E}">
        <p14:creationId xmlns:p14="http://schemas.microsoft.com/office/powerpoint/2010/main" val="2507926709"/>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ESF y servicios esenciales</a:t>
            </a:r>
          </a:p>
        </p:txBody>
      </p:sp>
      <p:sp>
        <p:nvSpPr>
          <p:cNvPr id="3" name="Content Placeholder 2">
            <a:extLst>
              <a:ext uri="{FF2B5EF4-FFF2-40B4-BE49-F238E27FC236}">
                <a16:creationId xmlns:a16="http://schemas.microsoft.com/office/drawing/2014/main" id="{BA11CDD0-E6D2-4A39-BB37-3BDAD92A0D8B}"/>
              </a:ext>
            </a:extLst>
          </p:cNvPr>
          <p:cNvSpPr>
            <a:spLocks noGrp="1"/>
          </p:cNvSpPr>
          <p:nvPr>
            <p:ph idx="1"/>
          </p:nvPr>
        </p:nvSpPr>
        <p:spPr>
          <a:xfrm>
            <a:off x="457200" y="1068389"/>
            <a:ext cx="8229600" cy="639764"/>
          </a:xfrm>
        </p:spPr>
        <p:txBody>
          <a:bodyPr>
            <a:normAutofit fontScale="55000" lnSpcReduction="20000"/>
          </a:bodyPr>
          <a:lstStyle/>
          <a:p>
            <a:pPr>
              <a:spcBef>
                <a:spcPct val="100000"/>
              </a:spcBef>
              <a:buSzPct val="99000"/>
            </a:pPr>
            <a:r>
              <a:rPr lang="es-ES" kern="1200" dirty="0">
                <a:sym typeface="Arial"/>
              </a:rPr>
              <a:t>Ejemplos de acciones que un ESF puede tomar para apoyar la estabilización de los servicios esenciales médicos y de salud durante las operaciones de respuesta a incidentes: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69422004"/>
              </p:ext>
            </p:extLst>
          </p:nvPr>
        </p:nvGraphicFramePr>
        <p:xfrm>
          <a:off x="457200" y="1537016"/>
          <a:ext cx="7620000" cy="4023360"/>
        </p:xfrm>
        <a:graphic>
          <a:graphicData uri="http://schemas.openxmlformats.org/drawingml/2006/table">
            <a:tbl>
              <a:tblPr firstRow="1" bandRow="1">
                <a:tableStyleId>{5940675A-B579-460E-94D1-54222C63F5DA}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0">
                <a:tc>
                  <a:txBody>
                    <a:bodyPr/>
                    <a:lstStyle/>
                    <a:p>
                      <a:pPr lvl="0" algn="l">
                        <a:spcBef>
                          <a:spcPct val="100000"/>
                        </a:spcBef>
                        <a:buClrTx/>
                      </a:pPr>
                      <a:r>
                        <a:rPr lang="en-US" sz="600" dirty="0">
                          <a:solidFill>
                            <a:srgbClr val="000066"/>
                          </a:solidFill>
                          <a:latin typeface="Arial"/>
                          <a:ea typeface="+mn-ea"/>
                          <a:cs typeface="Arial"/>
                          <a:sym typeface="Arial"/>
                        </a:rPr>
                        <a:t>ESF</a:t>
                      </a:r>
                    </a:p>
                  </a:txBody>
                  <a:tcPr>
                    <a:solidFill>
                      <a:srgbClr val="C0C0C0"/>
                    </a:solidFill>
                  </a:tcPr>
                </a:tc>
                <a:tc>
                  <a:txBody>
                    <a:bodyPr/>
                    <a:lstStyle/>
                    <a:p>
                      <a:pPr lvl="0" algn="l">
                        <a:spcBef>
                          <a:spcPct val="100000"/>
                        </a:spcBef>
                        <a:buClrTx/>
                      </a:pPr>
                      <a:r>
                        <a:rPr lang="en-US" sz="600" dirty="0" err="1">
                          <a:solidFill>
                            <a:srgbClr val="000066"/>
                          </a:solidFill>
                          <a:latin typeface="Arial"/>
                          <a:ea typeface="+mn-ea"/>
                          <a:cs typeface="Arial"/>
                          <a:sym typeface="Arial"/>
                        </a:rPr>
                        <a:t>Ejemplo</a:t>
                      </a:r>
                      <a:r>
                        <a:rPr lang="en-US" sz="600" dirty="0">
                          <a:solidFill>
                            <a:srgbClr val="000066"/>
                          </a:solidFill>
                          <a:latin typeface="Arial"/>
                          <a:ea typeface="+mn-ea"/>
                          <a:cs typeface="Arial"/>
                          <a:sym typeface="Arial"/>
                        </a:rPr>
                        <a:t> de </a:t>
                      </a:r>
                      <a:r>
                        <a:rPr lang="en-US" sz="600" dirty="0" err="1">
                          <a:solidFill>
                            <a:srgbClr val="000066"/>
                          </a:solidFill>
                          <a:latin typeface="Arial"/>
                          <a:ea typeface="+mn-ea"/>
                          <a:cs typeface="Arial"/>
                          <a:sym typeface="Arial"/>
                        </a:rPr>
                        <a:t>acciones</a:t>
                      </a:r>
                      <a:r>
                        <a:rPr lang="en-US" sz="600" dirty="0">
                          <a:solidFill>
                            <a:srgbClr val="000066"/>
                          </a:solidFill>
                          <a:latin typeface="Arial"/>
                          <a:ea typeface="+mn-ea"/>
                          <a:cs typeface="Arial"/>
                          <a:sym typeface="Arial"/>
                        </a:rPr>
                        <a:t> o </a:t>
                      </a:r>
                      <a:r>
                        <a:rPr lang="en-US" sz="600" dirty="0" err="1">
                          <a:solidFill>
                            <a:srgbClr val="000066"/>
                          </a:solidFill>
                          <a:latin typeface="Arial"/>
                          <a:ea typeface="+mn-ea"/>
                          <a:cs typeface="Arial"/>
                          <a:sym typeface="Arial"/>
                        </a:rPr>
                        <a:t>capacidades</a:t>
                      </a:r>
                      <a:r>
                        <a:rPr lang="en-US" sz="600" dirty="0">
                          <a:solidFill>
                            <a:srgbClr val="000066"/>
                          </a:solidFill>
                          <a:latin typeface="Arial"/>
                          <a:ea typeface="+mn-ea"/>
                          <a:cs typeface="Arial"/>
                          <a:sym typeface="Arial"/>
                        </a:rPr>
                        <a:t> de </a:t>
                      </a:r>
                      <a:r>
                        <a:rPr lang="en-US" sz="600" dirty="0" err="1">
                          <a:solidFill>
                            <a:srgbClr val="000066"/>
                          </a:solidFill>
                          <a:latin typeface="Arial"/>
                          <a:ea typeface="+mn-ea"/>
                          <a:cs typeface="Arial"/>
                          <a:sym typeface="Arial"/>
                        </a:rPr>
                        <a:t>apoyo</a:t>
                      </a:r>
                      <a:endParaRPr lang="en-US" sz="600" dirty="0">
                        <a:solidFill>
                          <a:srgbClr val="000066"/>
                        </a:solidFill>
                        <a:latin typeface="Arial"/>
                        <a:ea typeface="+mn-ea"/>
                        <a:cs typeface="Arial"/>
                        <a:sym typeface="Arial"/>
                      </a:endParaRPr>
                    </a:p>
                  </a:txBody>
                  <a:tcPr>
                    <a:solidFill>
                      <a:srgbClr val="C0C0C0"/>
                    </a:solidFill>
                  </a:tcPr>
                </a:tc>
                <a:extLst>
                  <a:ext uri="{0D108BD9-81ED-4DB2-BD59-A6C34878D82A}">
                    <a16:rowId xmlns:a16="http://schemas.microsoft.com/office/drawing/2014/main" val="10000"/>
                  </a:ext>
                </a:extLst>
              </a:tr>
              <a:tr h="0">
                <a:tc>
                  <a:txBody>
                    <a:bodyPr/>
                    <a:lstStyle/>
                    <a:p>
                      <a:pPr lvl="0" algn="l">
                        <a:spcBef>
                          <a:spcPct val="100000"/>
                        </a:spcBef>
                        <a:buClrTx/>
                      </a:pPr>
                      <a:r>
                        <a:rPr lang="en-US" sz="600" dirty="0">
                          <a:solidFill>
                            <a:srgbClr val="000066"/>
                          </a:solidFill>
                          <a:latin typeface="Arial"/>
                          <a:ea typeface="+mn-ea"/>
                          <a:cs typeface="Arial"/>
                          <a:sym typeface="Arial"/>
                        </a:rPr>
                        <a:t>ESF #1 </a:t>
                      </a:r>
                      <a:r>
                        <a:rPr lang="en-US" sz="600" dirty="0" err="1">
                          <a:solidFill>
                            <a:srgbClr val="000066"/>
                          </a:solidFill>
                          <a:latin typeface="Arial"/>
                          <a:ea typeface="+mn-ea"/>
                          <a:cs typeface="Arial"/>
                          <a:sym typeface="Arial"/>
                        </a:rPr>
                        <a:t>Transporte</a:t>
                      </a:r>
                      <a:endParaRPr lang="en-US" sz="600" dirty="0">
                        <a:solidFill>
                          <a:srgbClr val="000066"/>
                        </a:solidFill>
                      </a:endParaRPr>
                    </a:p>
                  </a:txBody>
                  <a:tcPr/>
                </a:tc>
                <a:tc>
                  <a:txBody>
                    <a:bodyPr/>
                    <a:lstStyle/>
                    <a:p>
                      <a:pPr lvl="0" algn="l">
                        <a:spcBef>
                          <a:spcPct val="100000"/>
                        </a:spcBef>
                        <a:buClrTx/>
                      </a:pPr>
                      <a:r>
                        <a:rPr lang="es-ES" sz="600">
                          <a:solidFill>
                            <a:srgbClr val="000066"/>
                          </a:solidFill>
                          <a:latin typeface="Arial"/>
                          <a:ea typeface="+mn-ea"/>
                          <a:cs typeface="Arial"/>
                          <a:sym typeface="Arial"/>
                        </a:rPr>
                        <a:t>Coordinar la apertura de carreteras y gestionar el espacio aéreo de la aviación para el acceso a instalaciones o servicios sanitarios y médicos.</a:t>
                      </a:r>
                      <a:endParaRPr lang="en-US" sz="600">
                        <a:solidFill>
                          <a:srgbClr val="000066"/>
                        </a:solidFill>
                      </a:endParaRPr>
                    </a:p>
                  </a:txBody>
                  <a:tcPr/>
                </a:tc>
                <a:extLst>
                  <a:ext uri="{0D108BD9-81ED-4DB2-BD59-A6C34878D82A}">
                    <a16:rowId xmlns:a16="http://schemas.microsoft.com/office/drawing/2014/main" val="10001"/>
                  </a:ext>
                </a:extLst>
              </a:tr>
              <a:tr h="0">
                <a:tc>
                  <a:txBody>
                    <a:bodyPr/>
                    <a:lstStyle/>
                    <a:p>
                      <a:pPr lvl="0" algn="l">
                        <a:spcBef>
                          <a:spcPct val="100000"/>
                        </a:spcBef>
                        <a:buClrTx/>
                      </a:pPr>
                      <a:r>
                        <a:rPr lang="en-US" sz="600">
                          <a:solidFill>
                            <a:srgbClr val="000066"/>
                          </a:solidFill>
                          <a:latin typeface="Arial"/>
                          <a:ea typeface="+mn-ea"/>
                          <a:cs typeface="Arial"/>
                          <a:sym typeface="Arial"/>
                        </a:rPr>
                        <a:t>ESF #2 Comunicaciones</a:t>
                      </a:r>
                      <a:endParaRPr lang="en-US" sz="600">
                        <a:solidFill>
                          <a:srgbClr val="000066"/>
                        </a:solidFill>
                      </a:endParaRPr>
                    </a:p>
                  </a:txBody>
                  <a:tcPr/>
                </a:tc>
                <a:tc>
                  <a:txBody>
                    <a:bodyPr/>
                    <a:lstStyle/>
                    <a:p>
                      <a:pPr lvl="0" algn="l">
                        <a:spcBef>
                          <a:spcPct val="100000"/>
                        </a:spcBef>
                        <a:buClrTx/>
                      </a:pPr>
                      <a:r>
                        <a:rPr lang="es-ES" sz="600">
                          <a:solidFill>
                            <a:srgbClr val="000066"/>
                          </a:solidFill>
                          <a:latin typeface="Arial"/>
                          <a:ea typeface="+mn-ea"/>
                          <a:cs typeface="Arial"/>
                          <a:sym typeface="Arial"/>
                        </a:rPr>
                        <a:t>Proporcionar y habilitar las comunicaciones de contingencia necesarias en las instalaciones médicas y de salud.</a:t>
                      </a:r>
                      <a:endParaRPr lang="en-US" sz="600">
                        <a:solidFill>
                          <a:srgbClr val="000066"/>
                        </a:solidFill>
                      </a:endParaRPr>
                    </a:p>
                  </a:txBody>
                  <a:tcPr/>
                </a:tc>
                <a:extLst>
                  <a:ext uri="{0D108BD9-81ED-4DB2-BD59-A6C34878D82A}">
                    <a16:rowId xmlns:a16="http://schemas.microsoft.com/office/drawing/2014/main" val="10002"/>
                  </a:ext>
                </a:extLst>
              </a:tr>
              <a:tr h="0">
                <a:tc>
                  <a:txBody>
                    <a:bodyPr/>
                    <a:lstStyle/>
                    <a:p>
                      <a:pPr lvl="0" algn="l">
                        <a:spcBef>
                          <a:spcPct val="100000"/>
                        </a:spcBef>
                        <a:buClrTx/>
                      </a:pPr>
                      <a:r>
                        <a:rPr lang="pt-BR" sz="600" dirty="0">
                          <a:solidFill>
                            <a:srgbClr val="000066"/>
                          </a:solidFill>
                          <a:latin typeface="Arial"/>
                          <a:ea typeface="+mn-ea"/>
                          <a:cs typeface="Arial"/>
                          <a:sym typeface="Arial"/>
                        </a:rPr>
                        <a:t>ESF #3 Obras públicas e ingeniería</a:t>
                      </a:r>
                      <a:endParaRPr lang="en-US" sz="600" dirty="0">
                        <a:solidFill>
                          <a:srgbClr val="000066"/>
                        </a:solidFill>
                      </a:endParaRPr>
                    </a:p>
                  </a:txBody>
                  <a:tcPr/>
                </a:tc>
                <a:tc>
                  <a:txBody>
                    <a:bodyPr/>
                    <a:lstStyle/>
                    <a:p>
                      <a:pPr lvl="0" algn="l">
                        <a:spcBef>
                          <a:spcPct val="100000"/>
                        </a:spcBef>
                        <a:buClrTx/>
                      </a:pPr>
                      <a:r>
                        <a:rPr lang="es-ES" sz="600">
                          <a:solidFill>
                            <a:srgbClr val="000066"/>
                          </a:solidFill>
                          <a:latin typeface="Arial"/>
                          <a:ea typeface="+mn-ea"/>
                          <a:cs typeface="Arial"/>
                          <a:sym typeface="Arial"/>
                        </a:rPr>
                        <a:t>Instale generadores y proporcione otras fuentes de energía de emergencia temporales para instalaciones médicas y de salud.</a:t>
                      </a:r>
                      <a:endParaRPr lang="en-US" sz="600">
                        <a:solidFill>
                          <a:srgbClr val="000066"/>
                        </a:solidFill>
                      </a:endParaRPr>
                    </a:p>
                  </a:txBody>
                  <a:tcPr/>
                </a:tc>
                <a:extLst>
                  <a:ext uri="{0D108BD9-81ED-4DB2-BD59-A6C34878D82A}">
                    <a16:rowId xmlns:a16="http://schemas.microsoft.com/office/drawing/2014/main" val="10003"/>
                  </a:ext>
                </a:extLst>
              </a:tr>
              <a:tr h="0">
                <a:tc>
                  <a:txBody>
                    <a:bodyPr/>
                    <a:lstStyle/>
                    <a:p>
                      <a:pPr lvl="0" algn="l">
                        <a:spcBef>
                          <a:spcPct val="100000"/>
                        </a:spcBef>
                        <a:buClrTx/>
                      </a:pPr>
                      <a:r>
                        <a:rPr lang="es-ES" sz="600">
                          <a:solidFill>
                            <a:srgbClr val="000066"/>
                          </a:solidFill>
                          <a:latin typeface="Arial"/>
                          <a:ea typeface="+mn-ea"/>
                          <a:cs typeface="Arial"/>
                          <a:sym typeface="Arial"/>
                        </a:rPr>
                        <a:t>ESF #4 Extinción de incendios</a:t>
                      </a:r>
                      <a:endParaRPr lang="en-US" sz="600">
                        <a:solidFill>
                          <a:srgbClr val="000066"/>
                        </a:solidFill>
                      </a:endParaRPr>
                    </a:p>
                  </a:txBody>
                  <a:tcPr/>
                </a:tc>
                <a:tc>
                  <a:txBody>
                    <a:bodyPr/>
                    <a:lstStyle/>
                    <a:p>
                      <a:pPr lvl="0" algn="l">
                        <a:spcBef>
                          <a:spcPct val="100000"/>
                        </a:spcBef>
                        <a:buClrTx/>
                      </a:pPr>
                      <a:r>
                        <a:rPr lang="es-ES" sz="600">
                          <a:solidFill>
                            <a:srgbClr val="000066"/>
                          </a:solidFill>
                          <a:latin typeface="Arial"/>
                          <a:ea typeface="+mn-ea"/>
                          <a:cs typeface="Arial"/>
                          <a:sym typeface="Arial"/>
                        </a:rPr>
                        <a:t>Coordina las actividades federales de extinción de incendios y respalda las solicitudes de recursos para las instalaciones y equipos médicos y de salud pública.</a:t>
                      </a:r>
                      <a:endParaRPr lang="en-US" sz="600">
                        <a:solidFill>
                          <a:srgbClr val="000066"/>
                        </a:solidFill>
                      </a:endParaRPr>
                    </a:p>
                  </a:txBody>
                  <a:tcPr/>
                </a:tc>
                <a:extLst>
                  <a:ext uri="{0D108BD9-81ED-4DB2-BD59-A6C34878D82A}">
                    <a16:rowId xmlns:a16="http://schemas.microsoft.com/office/drawing/2014/main" val="10004"/>
                  </a:ext>
                </a:extLst>
              </a:tr>
              <a:tr h="0">
                <a:tc>
                  <a:txBody>
                    <a:bodyPr/>
                    <a:lstStyle/>
                    <a:p>
                      <a:pPr lvl="0" algn="l">
                        <a:spcBef>
                          <a:spcPct val="100000"/>
                        </a:spcBef>
                        <a:buClrTx/>
                      </a:pPr>
                      <a:r>
                        <a:rPr lang="en-US" sz="600">
                          <a:solidFill>
                            <a:srgbClr val="000066"/>
                          </a:solidFill>
                          <a:latin typeface="Arial"/>
                          <a:ea typeface="+mn-ea"/>
                          <a:cs typeface="Arial"/>
                          <a:sym typeface="Arial"/>
                        </a:rPr>
                        <a:t>ESF #5 Información &amp; Planificación</a:t>
                      </a:r>
                      <a:endParaRPr lang="en-US" sz="600">
                        <a:solidFill>
                          <a:srgbClr val="000066"/>
                        </a:solidFill>
                      </a:endParaRPr>
                    </a:p>
                  </a:txBody>
                  <a:tcPr/>
                </a:tc>
                <a:tc>
                  <a:txBody>
                    <a:bodyPr/>
                    <a:lstStyle/>
                    <a:p>
                      <a:pPr lvl="0" algn="l">
                        <a:spcBef>
                          <a:spcPct val="100000"/>
                        </a:spcBef>
                        <a:buClrTx/>
                      </a:pPr>
                      <a:r>
                        <a:rPr lang="es-ES" sz="600">
                          <a:solidFill>
                            <a:srgbClr val="000066"/>
                          </a:solidFill>
                          <a:latin typeface="Arial"/>
                          <a:ea typeface="+mn-ea"/>
                          <a:cs typeface="Arial"/>
                          <a:sym typeface="Arial"/>
                        </a:rPr>
                        <a:t>Desarrollar planes de acción coordinados entre agencias en caso de crisis que aborden problemas médicos y de salud.</a:t>
                      </a:r>
                      <a:endParaRPr lang="en-US" sz="600">
                        <a:solidFill>
                          <a:srgbClr val="000066"/>
                        </a:solidFill>
                      </a:endParaRPr>
                    </a:p>
                  </a:txBody>
                  <a:tcPr/>
                </a:tc>
                <a:extLst>
                  <a:ext uri="{0D108BD9-81ED-4DB2-BD59-A6C34878D82A}">
                    <a16:rowId xmlns:a16="http://schemas.microsoft.com/office/drawing/2014/main" val="10005"/>
                  </a:ext>
                </a:extLst>
              </a:tr>
              <a:tr h="0">
                <a:tc>
                  <a:txBody>
                    <a:bodyPr/>
                    <a:lstStyle/>
                    <a:p>
                      <a:pPr lvl="0" algn="l">
                        <a:spcBef>
                          <a:spcPct val="100000"/>
                        </a:spcBef>
                        <a:buClrTx/>
                      </a:pPr>
                      <a:r>
                        <a:rPr lang="es-ES" sz="600">
                          <a:solidFill>
                            <a:srgbClr val="000066"/>
                          </a:solidFill>
                          <a:latin typeface="Arial"/>
                          <a:ea typeface="+mn-ea"/>
                          <a:cs typeface="Arial"/>
                          <a:sym typeface="Arial"/>
                        </a:rPr>
                        <a:t>ESF #6 Atención masiva, asistencia a emergencias, vivienda temporal y asistencia humana</a:t>
                      </a:r>
                      <a:endParaRPr lang="en-US" sz="600">
                        <a:solidFill>
                          <a:srgbClr val="000066"/>
                        </a:solidFill>
                      </a:endParaRPr>
                    </a:p>
                  </a:txBody>
                  <a:tcPr/>
                </a:tc>
                <a:tc>
                  <a:txBody>
                    <a:bodyPr/>
                    <a:lstStyle/>
                    <a:p>
                      <a:pPr lvl="0" algn="l">
                        <a:spcBef>
                          <a:spcPct val="100000"/>
                        </a:spcBef>
                        <a:buClrTx/>
                      </a:pPr>
                      <a:r>
                        <a:rPr lang="es-ES" sz="600">
                          <a:solidFill>
                            <a:srgbClr val="000066"/>
                          </a:solidFill>
                          <a:latin typeface="Arial"/>
                          <a:ea typeface="+mn-ea"/>
                          <a:cs typeface="Arial"/>
                          <a:sym typeface="Arial"/>
                        </a:rPr>
                        <a:t>Integrar el apoyo de agencias voluntarias y otros socios, incluidas otras agencias federales y el sector privado, para proporcionar suministros y servicios médicos y de salud.</a:t>
                      </a:r>
                      <a:endParaRPr lang="en-US" sz="600">
                        <a:solidFill>
                          <a:srgbClr val="000066"/>
                        </a:solidFill>
                      </a:endParaRPr>
                    </a:p>
                  </a:txBody>
                  <a:tcPr/>
                </a:tc>
                <a:extLst>
                  <a:ext uri="{0D108BD9-81ED-4DB2-BD59-A6C34878D82A}">
                    <a16:rowId xmlns:a16="http://schemas.microsoft.com/office/drawing/2014/main" val="10006"/>
                  </a:ext>
                </a:extLst>
              </a:tr>
              <a:tr h="0">
                <a:tc>
                  <a:txBody>
                    <a:bodyPr/>
                    <a:lstStyle/>
                    <a:p>
                      <a:pPr lvl="0" algn="l">
                        <a:spcBef>
                          <a:spcPct val="100000"/>
                        </a:spcBef>
                        <a:buClrTx/>
                      </a:pPr>
                      <a:r>
                        <a:rPr lang="en-US" sz="600">
                          <a:solidFill>
                            <a:srgbClr val="000066"/>
                          </a:solidFill>
                          <a:latin typeface="Arial"/>
                          <a:ea typeface="+mn-ea"/>
                          <a:cs typeface="Arial"/>
                          <a:sym typeface="Arial"/>
                        </a:rPr>
                        <a:t>ESF #7 Logística</a:t>
                      </a:r>
                      <a:endParaRPr lang="en-US" sz="600">
                        <a:solidFill>
                          <a:srgbClr val="000066"/>
                        </a:solidFill>
                      </a:endParaRPr>
                    </a:p>
                  </a:txBody>
                  <a:tcPr/>
                </a:tc>
                <a:tc>
                  <a:txBody>
                    <a:bodyPr/>
                    <a:lstStyle/>
                    <a:p>
                      <a:pPr lvl="0" algn="l">
                        <a:spcBef>
                          <a:spcPct val="100000"/>
                        </a:spcBef>
                        <a:buClrTx/>
                      </a:pPr>
                      <a:r>
                        <a:rPr lang="es-ES" sz="600">
                          <a:solidFill>
                            <a:srgbClr val="000066"/>
                          </a:solidFill>
                          <a:latin typeface="Arial"/>
                          <a:ea typeface="+mn-ea"/>
                          <a:cs typeface="Arial"/>
                          <a:sym typeface="Arial"/>
                        </a:rPr>
                        <a:t>Brindar apoyo logístico para el traslado de comidas, agua u otros productos básicos</a:t>
                      </a:r>
                      <a:endParaRPr lang="en-US" sz="600">
                        <a:solidFill>
                          <a:srgbClr val="000066"/>
                        </a:solidFill>
                      </a:endParaRPr>
                    </a:p>
                  </a:txBody>
                  <a:tcPr/>
                </a:tc>
                <a:extLst>
                  <a:ext uri="{0D108BD9-81ED-4DB2-BD59-A6C34878D82A}">
                    <a16:rowId xmlns:a16="http://schemas.microsoft.com/office/drawing/2014/main" val="10007"/>
                  </a:ext>
                </a:extLst>
              </a:tr>
              <a:tr h="0">
                <a:tc>
                  <a:txBody>
                    <a:bodyPr/>
                    <a:lstStyle/>
                    <a:p>
                      <a:pPr lvl="0" algn="l">
                        <a:spcBef>
                          <a:spcPct val="100000"/>
                        </a:spcBef>
                        <a:buClrTx/>
                      </a:pPr>
                      <a:r>
                        <a:rPr lang="es-ES" sz="600">
                          <a:solidFill>
                            <a:srgbClr val="000066"/>
                          </a:solidFill>
                          <a:latin typeface="Arial"/>
                          <a:ea typeface="+mn-ea"/>
                          <a:cs typeface="Arial"/>
                          <a:sym typeface="Arial"/>
                        </a:rPr>
                        <a:t>ESF #8 Servicios médicos y de salud pública</a:t>
                      </a:r>
                      <a:endParaRPr lang="en-US" sz="600">
                        <a:solidFill>
                          <a:srgbClr val="000066"/>
                        </a:solidFill>
                      </a:endParaRPr>
                    </a:p>
                  </a:txBody>
                  <a:tcPr/>
                </a:tc>
                <a:tc>
                  <a:txBody>
                    <a:bodyPr/>
                    <a:lstStyle/>
                    <a:p>
                      <a:pPr lvl="0" algn="l">
                        <a:spcBef>
                          <a:spcPct val="100000"/>
                        </a:spcBef>
                        <a:buClrTx/>
                      </a:pPr>
                      <a:r>
                        <a:rPr lang="es-ES" sz="600">
                          <a:solidFill>
                            <a:srgbClr val="000066"/>
                          </a:solidFill>
                          <a:latin typeface="Arial"/>
                          <a:ea typeface="+mn-ea"/>
                          <a:cs typeface="Arial"/>
                          <a:sym typeface="Arial"/>
                        </a:rPr>
                        <a:t>Brindar apoyo médico y de salud a las comunidades y coordinar las capacidades de las agencias asociadas.</a:t>
                      </a:r>
                      <a:endParaRPr lang="en-US" sz="600">
                        <a:solidFill>
                          <a:srgbClr val="000066"/>
                        </a:solidFill>
                      </a:endParaRPr>
                    </a:p>
                  </a:txBody>
                  <a:tcPr/>
                </a:tc>
                <a:extLst>
                  <a:ext uri="{0D108BD9-81ED-4DB2-BD59-A6C34878D82A}">
                    <a16:rowId xmlns:a16="http://schemas.microsoft.com/office/drawing/2014/main" val="10008"/>
                  </a:ext>
                </a:extLst>
              </a:tr>
              <a:tr h="0">
                <a:tc>
                  <a:txBody>
                    <a:bodyPr/>
                    <a:lstStyle/>
                    <a:p>
                      <a:pPr lvl="0" algn="l">
                        <a:spcBef>
                          <a:spcPct val="100000"/>
                        </a:spcBef>
                        <a:buClrTx/>
                      </a:pPr>
                      <a:r>
                        <a:rPr lang="es-ES" sz="600">
                          <a:solidFill>
                            <a:srgbClr val="000066"/>
                          </a:solidFill>
                          <a:latin typeface="Arial"/>
                          <a:ea typeface="+mn-ea"/>
                          <a:cs typeface="Arial"/>
                          <a:sym typeface="Arial"/>
                        </a:rPr>
                        <a:t>ESF #9 Búsqueda y rescate</a:t>
                      </a:r>
                      <a:endParaRPr lang="en-US" sz="600">
                        <a:solidFill>
                          <a:srgbClr val="000066"/>
                        </a:solidFill>
                      </a:endParaRPr>
                    </a:p>
                  </a:txBody>
                  <a:tcPr/>
                </a:tc>
                <a:tc>
                  <a:txBody>
                    <a:bodyPr/>
                    <a:lstStyle/>
                    <a:p>
                      <a:pPr lvl="0" algn="l">
                        <a:spcBef>
                          <a:spcPct val="100000"/>
                        </a:spcBef>
                        <a:buClrTx/>
                      </a:pPr>
                      <a:r>
                        <a:rPr lang="es-ES" sz="600">
                          <a:solidFill>
                            <a:srgbClr val="000066"/>
                          </a:solidFill>
                          <a:latin typeface="Arial"/>
                          <a:ea typeface="+mn-ea"/>
                          <a:cs typeface="Arial"/>
                          <a:sym typeface="Arial"/>
                        </a:rPr>
                        <a:t>Realizar evaluaciones iniciales de necesidades médicas y de salud.</a:t>
                      </a:r>
                      <a:endParaRPr lang="en-US" sz="600">
                        <a:solidFill>
                          <a:srgbClr val="000066"/>
                        </a:solidFill>
                      </a:endParaRPr>
                    </a:p>
                  </a:txBody>
                  <a:tcPr/>
                </a:tc>
                <a:extLst>
                  <a:ext uri="{0D108BD9-81ED-4DB2-BD59-A6C34878D82A}">
                    <a16:rowId xmlns:a16="http://schemas.microsoft.com/office/drawing/2014/main" val="10009"/>
                  </a:ext>
                </a:extLst>
              </a:tr>
              <a:tr h="0">
                <a:tc>
                  <a:txBody>
                    <a:bodyPr/>
                    <a:lstStyle/>
                    <a:p>
                      <a:pPr lvl="0" algn="l">
                        <a:spcBef>
                          <a:spcPct val="100000"/>
                        </a:spcBef>
                        <a:buClrTx/>
                      </a:pPr>
                      <a:r>
                        <a:rPr lang="es-ES" sz="600">
                          <a:solidFill>
                            <a:srgbClr val="000066"/>
                          </a:solidFill>
                          <a:latin typeface="Arial"/>
                          <a:ea typeface="+mn-ea"/>
                          <a:cs typeface="Arial"/>
                          <a:sym typeface="Arial"/>
                        </a:rPr>
                        <a:t>ESF #10 Respuesta a petróleo y materiales peligrosos</a:t>
                      </a:r>
                      <a:endParaRPr lang="en-US" sz="600">
                        <a:solidFill>
                          <a:srgbClr val="000066"/>
                        </a:solidFill>
                      </a:endParaRPr>
                    </a:p>
                  </a:txBody>
                  <a:tcPr/>
                </a:tc>
                <a:tc>
                  <a:txBody>
                    <a:bodyPr/>
                    <a:lstStyle/>
                    <a:p>
                      <a:pPr lvl="0" algn="l">
                        <a:spcBef>
                          <a:spcPct val="100000"/>
                        </a:spcBef>
                        <a:buClrTx/>
                      </a:pPr>
                      <a:r>
                        <a:rPr lang="es-ES" sz="600">
                          <a:solidFill>
                            <a:srgbClr val="000066"/>
                          </a:solidFill>
                          <a:latin typeface="Arial"/>
                          <a:ea typeface="+mn-ea"/>
                          <a:cs typeface="Arial"/>
                          <a:sym typeface="Arial"/>
                        </a:rPr>
                        <a:t>Monitorear la calidad del aire cerca de las instalaciones médicas y de salud en las proximidades al área del incidente.</a:t>
                      </a:r>
                      <a:endParaRPr lang="en-US" sz="600">
                        <a:solidFill>
                          <a:srgbClr val="000066"/>
                        </a:solidFill>
                      </a:endParaRPr>
                    </a:p>
                  </a:txBody>
                  <a:tcPr/>
                </a:tc>
                <a:extLst>
                  <a:ext uri="{0D108BD9-81ED-4DB2-BD59-A6C34878D82A}">
                    <a16:rowId xmlns:a16="http://schemas.microsoft.com/office/drawing/2014/main" val="10010"/>
                  </a:ext>
                </a:extLst>
              </a:tr>
              <a:tr h="0">
                <a:tc>
                  <a:txBody>
                    <a:bodyPr/>
                    <a:lstStyle/>
                    <a:p>
                      <a:pPr lvl="0" algn="l">
                        <a:spcBef>
                          <a:spcPct val="100000"/>
                        </a:spcBef>
                        <a:buClrTx/>
                      </a:pPr>
                      <a:r>
                        <a:rPr lang="es-ES" sz="600">
                          <a:solidFill>
                            <a:srgbClr val="000066"/>
                          </a:solidFill>
                          <a:latin typeface="Arial"/>
                          <a:ea typeface="+mn-ea"/>
                          <a:cs typeface="Arial"/>
                          <a:sym typeface="Arial"/>
                        </a:rPr>
                        <a:t>ESF #11 Agricultura y recursos naturales</a:t>
                      </a:r>
                      <a:endParaRPr lang="en-US" sz="600">
                        <a:solidFill>
                          <a:srgbClr val="000066"/>
                        </a:solidFill>
                      </a:endParaRPr>
                    </a:p>
                  </a:txBody>
                  <a:tcPr/>
                </a:tc>
                <a:tc>
                  <a:txBody>
                    <a:bodyPr/>
                    <a:lstStyle/>
                    <a:p>
                      <a:pPr lvl="0" algn="l">
                        <a:spcBef>
                          <a:spcPct val="100000"/>
                        </a:spcBef>
                        <a:buClrTx/>
                      </a:pPr>
                      <a:r>
                        <a:rPr lang="en-US" sz="600">
                          <a:solidFill>
                            <a:srgbClr val="000066"/>
                          </a:solidFill>
                          <a:latin typeface="Arial"/>
                          <a:ea typeface="+mn-ea"/>
                          <a:cs typeface="Arial"/>
                          <a:sym typeface="Arial"/>
                        </a:rPr>
                        <a:t>Coordinar con entidades sanitarias y médicas para abordar incidentes de enfermedades zoonóticas.</a:t>
                      </a:r>
                      <a:endParaRPr lang="en-US" sz="600">
                        <a:solidFill>
                          <a:srgbClr val="000066"/>
                        </a:solidFill>
                      </a:endParaRPr>
                    </a:p>
                  </a:txBody>
                  <a:tcPr/>
                </a:tc>
                <a:extLst>
                  <a:ext uri="{0D108BD9-81ED-4DB2-BD59-A6C34878D82A}">
                    <a16:rowId xmlns:a16="http://schemas.microsoft.com/office/drawing/2014/main" val="10011"/>
                  </a:ext>
                </a:extLst>
              </a:tr>
              <a:tr h="0">
                <a:tc>
                  <a:txBody>
                    <a:bodyPr/>
                    <a:lstStyle/>
                    <a:p>
                      <a:pPr lvl="0" algn="l">
                        <a:spcBef>
                          <a:spcPct val="100000"/>
                        </a:spcBef>
                        <a:buClrTx/>
                      </a:pPr>
                      <a:r>
                        <a:rPr lang="en-US" sz="600">
                          <a:solidFill>
                            <a:srgbClr val="000066"/>
                          </a:solidFill>
                          <a:latin typeface="Arial"/>
                          <a:ea typeface="+mn-ea"/>
                          <a:cs typeface="Arial"/>
                          <a:sym typeface="Arial"/>
                        </a:rPr>
                        <a:t>ESF #12 Energía</a:t>
                      </a:r>
                      <a:endParaRPr lang="en-US" sz="600">
                        <a:solidFill>
                          <a:srgbClr val="000066"/>
                        </a:solidFill>
                      </a:endParaRPr>
                    </a:p>
                  </a:txBody>
                  <a:tcPr/>
                </a:tc>
                <a:tc>
                  <a:txBody>
                    <a:bodyPr/>
                    <a:lstStyle/>
                    <a:p>
                      <a:pPr lvl="0" algn="l">
                        <a:spcBef>
                          <a:spcPct val="100000"/>
                        </a:spcBef>
                        <a:buClrTx/>
                      </a:pPr>
                      <a:r>
                        <a:rPr lang="es-ES" sz="600">
                          <a:solidFill>
                            <a:srgbClr val="000066"/>
                          </a:solidFill>
                          <a:latin typeface="Arial"/>
                          <a:ea typeface="+mn-ea"/>
                          <a:cs typeface="Arial"/>
                          <a:sym typeface="Arial"/>
                        </a:rPr>
                        <a:t>Coordinar los esfuerzos de restauración de energía para instalaciones médicas y de salud o poblaciones médicas que dependen de la energía.</a:t>
                      </a:r>
                      <a:endParaRPr lang="en-US" sz="600">
                        <a:solidFill>
                          <a:srgbClr val="000066"/>
                        </a:solidFill>
                      </a:endParaRPr>
                    </a:p>
                  </a:txBody>
                  <a:tcPr/>
                </a:tc>
                <a:extLst>
                  <a:ext uri="{0D108BD9-81ED-4DB2-BD59-A6C34878D82A}">
                    <a16:rowId xmlns:a16="http://schemas.microsoft.com/office/drawing/2014/main" val="10012"/>
                  </a:ext>
                </a:extLst>
              </a:tr>
              <a:tr h="0">
                <a:tc>
                  <a:txBody>
                    <a:bodyPr/>
                    <a:lstStyle/>
                    <a:p>
                      <a:pPr lvl="0" algn="l">
                        <a:spcBef>
                          <a:spcPct val="100000"/>
                        </a:spcBef>
                        <a:buClrTx/>
                      </a:pPr>
                      <a:r>
                        <a:rPr lang="es-ES" sz="600">
                          <a:solidFill>
                            <a:srgbClr val="000066"/>
                          </a:solidFill>
                          <a:latin typeface="Arial"/>
                          <a:ea typeface="+mn-ea"/>
                          <a:cs typeface="Arial"/>
                          <a:sym typeface="Arial"/>
                        </a:rPr>
                        <a:t>ESF #13 Seguridad pública y protección</a:t>
                      </a:r>
                      <a:endParaRPr lang="en-US" sz="600">
                        <a:solidFill>
                          <a:srgbClr val="000066"/>
                        </a:solidFill>
                      </a:endParaRPr>
                    </a:p>
                  </a:txBody>
                  <a:tcPr/>
                </a:tc>
                <a:tc>
                  <a:txBody>
                    <a:bodyPr/>
                    <a:lstStyle/>
                    <a:p>
                      <a:pPr lvl="0" algn="l">
                        <a:spcBef>
                          <a:spcPct val="100000"/>
                        </a:spcBef>
                        <a:buClrTx/>
                      </a:pPr>
                      <a:r>
                        <a:rPr lang="es-ES" sz="600">
                          <a:solidFill>
                            <a:srgbClr val="000066"/>
                          </a:solidFill>
                          <a:latin typeface="Arial"/>
                          <a:ea typeface="+mn-ea"/>
                          <a:cs typeface="Arial"/>
                          <a:sym typeface="Arial"/>
                        </a:rPr>
                        <a:t>Proporcionar la seguridad necesaria para la seguridad pública en las instalaciones sanitarias y médicas o en los equipos móviles que prestan servicios.</a:t>
                      </a:r>
                      <a:endParaRPr lang="en-US" sz="600">
                        <a:solidFill>
                          <a:srgbClr val="000066"/>
                        </a:solidFill>
                      </a:endParaRPr>
                    </a:p>
                  </a:txBody>
                  <a:tcPr/>
                </a:tc>
                <a:extLst>
                  <a:ext uri="{0D108BD9-81ED-4DB2-BD59-A6C34878D82A}">
                    <a16:rowId xmlns:a16="http://schemas.microsoft.com/office/drawing/2014/main" val="10013"/>
                  </a:ext>
                </a:extLst>
              </a:tr>
              <a:tr h="0">
                <a:tc>
                  <a:txBody>
                    <a:bodyPr/>
                    <a:lstStyle/>
                    <a:p>
                      <a:pPr lvl="0" algn="l">
                        <a:spcBef>
                          <a:spcPct val="100000"/>
                        </a:spcBef>
                        <a:buClrTx/>
                      </a:pPr>
                      <a:r>
                        <a:rPr lang="es-ES" sz="600">
                          <a:solidFill>
                            <a:srgbClr val="000066"/>
                          </a:solidFill>
                          <a:latin typeface="Arial"/>
                          <a:ea typeface="+mn-ea"/>
                          <a:cs typeface="Arial"/>
                          <a:sym typeface="Arial"/>
                        </a:rPr>
                        <a:t>ESF #14 Infraestructura y negocios intersectoriales</a:t>
                      </a:r>
                      <a:endParaRPr lang="en-US" sz="600">
                        <a:solidFill>
                          <a:srgbClr val="000066"/>
                        </a:solidFill>
                      </a:endParaRPr>
                    </a:p>
                  </a:txBody>
                  <a:tcPr/>
                </a:tc>
                <a:tc>
                  <a:txBody>
                    <a:bodyPr/>
                    <a:lstStyle/>
                    <a:p>
                      <a:pPr lvl="0" algn="l">
                        <a:spcBef>
                          <a:spcPct val="100000"/>
                        </a:spcBef>
                        <a:buClrTx/>
                      </a:pPr>
                      <a:r>
                        <a:rPr lang="es-ES" sz="600">
                          <a:solidFill>
                            <a:srgbClr val="000066"/>
                          </a:solidFill>
                          <a:latin typeface="Arial"/>
                          <a:ea typeface="+mn-ea"/>
                          <a:cs typeface="Arial"/>
                          <a:sym typeface="Arial"/>
                        </a:rPr>
                        <a:t>Estar informado y evaluar los impactos en cascada de la salud o la infraestructura médica o las interrupciones del servicio, y desconfigurar o priorizar los requisitos intersectoriales.</a:t>
                      </a:r>
                      <a:endParaRPr lang="en-US" sz="600">
                        <a:solidFill>
                          <a:srgbClr val="000066"/>
                        </a:solidFill>
                      </a:endParaRPr>
                    </a:p>
                  </a:txBody>
                  <a:tcPr/>
                </a:tc>
                <a:extLst>
                  <a:ext uri="{0D108BD9-81ED-4DB2-BD59-A6C34878D82A}">
                    <a16:rowId xmlns:a16="http://schemas.microsoft.com/office/drawing/2014/main" val="10014"/>
                  </a:ext>
                </a:extLst>
              </a:tr>
              <a:tr h="0">
                <a:tc>
                  <a:txBody>
                    <a:bodyPr/>
                    <a:lstStyle/>
                    <a:p>
                      <a:pPr lvl="0" algn="l">
                        <a:spcBef>
                          <a:spcPct val="100000"/>
                        </a:spcBef>
                        <a:buClrTx/>
                      </a:pPr>
                      <a:r>
                        <a:rPr lang="en-US" sz="600">
                          <a:solidFill>
                            <a:srgbClr val="000066"/>
                          </a:solidFill>
                          <a:latin typeface="Arial"/>
                          <a:ea typeface="+mn-ea"/>
                          <a:cs typeface="Arial"/>
                          <a:sym typeface="Arial"/>
                        </a:rPr>
                        <a:t>ESF #15 Asuntos externos</a:t>
                      </a:r>
                      <a:endParaRPr lang="en-US" sz="600">
                        <a:solidFill>
                          <a:srgbClr val="000066"/>
                        </a:solidFill>
                      </a:endParaRPr>
                    </a:p>
                  </a:txBody>
                  <a:tcPr/>
                </a:tc>
                <a:tc>
                  <a:txBody>
                    <a:bodyPr/>
                    <a:lstStyle/>
                    <a:p>
                      <a:pPr lvl="0" algn="l">
                        <a:spcBef>
                          <a:spcPct val="100000"/>
                        </a:spcBef>
                        <a:buClrTx/>
                      </a:pPr>
                      <a:r>
                        <a:rPr lang="es-ES" sz="600" dirty="0">
                          <a:solidFill>
                            <a:srgbClr val="000066"/>
                          </a:solidFill>
                          <a:latin typeface="Arial"/>
                          <a:ea typeface="+mn-ea"/>
                          <a:cs typeface="Arial"/>
                          <a:sym typeface="Arial"/>
                        </a:rPr>
                        <a:t>Enviar mensajes públicos sobre el estado de los servicios médicos y de salud disponibles o los riesgos para la salud pública.</a:t>
                      </a:r>
                      <a:endParaRPr lang="en-US" sz="600" dirty="0">
                        <a:solidFill>
                          <a:srgbClr val="000066"/>
                        </a:solidFill>
                      </a:endParaRPr>
                    </a:p>
                  </a:txBody>
                  <a:tcPr/>
                </a:tc>
                <a:extLst>
                  <a:ext uri="{0D108BD9-81ED-4DB2-BD59-A6C34878D82A}">
                    <a16:rowId xmlns:a16="http://schemas.microsoft.com/office/drawing/2014/main" val="10015"/>
                  </a:ext>
                </a:extLst>
              </a:tr>
            </a:tbl>
          </a:graphicData>
        </a:graphic>
      </p:graphicFrame>
      <p:sp>
        <p:nvSpPr>
          <p:cNvPr id="7" name="Slide Number Placeholder 6">
            <a:extLst>
              <a:ext uri="{FF2B5EF4-FFF2-40B4-BE49-F238E27FC236}">
                <a16:creationId xmlns:a16="http://schemas.microsoft.com/office/drawing/2014/main" id="{A2F0DB77-0ED6-46F0-997B-136A6283828E}"/>
              </a:ext>
            </a:extLst>
          </p:cNvPr>
          <p:cNvSpPr>
            <a:spLocks noGrp="1"/>
          </p:cNvSpPr>
          <p:nvPr>
            <p:ph type="sldNum" sz="quarter" idx="12"/>
          </p:nvPr>
        </p:nvSpPr>
        <p:spPr/>
        <p:txBody>
          <a:bodyPr/>
          <a:lstStyle/>
          <a:p>
            <a:pPr>
              <a:spcBef>
                <a:spcPts val="100"/>
              </a:spcBef>
              <a:buSzPct val="99000"/>
            </a:pPr>
            <a:fld id="{2AA13432-49EF-43EF-81ED-09F467220D23}" type="slidenum">
              <a:rPr lang="en-US" smtClean="0"/>
              <a:pPr>
                <a:spcBef>
                  <a:spcPts val="100"/>
                </a:spcBef>
                <a:buSzPct val="99000"/>
              </a:pPr>
              <a:t>15</a:t>
            </a:fld>
            <a:endParaRPr lang="en-US"/>
          </a:p>
        </p:txBody>
      </p:sp>
    </p:spTree>
    <p:extLst>
      <p:ext uri="{BB962C8B-B14F-4D97-AF65-F5344CB8AC3E}">
        <p14:creationId xmlns:p14="http://schemas.microsoft.com/office/powerpoint/2010/main" val="2067132353"/>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Repaso de conocimientos 2</a:t>
            </a:r>
          </a:p>
        </p:txBody>
      </p:sp>
      <p:sp>
        <p:nvSpPr>
          <p:cNvPr id="3" name="Content Placeholder 2">
            <a:extLst>
              <a:ext uri="{FF2B5EF4-FFF2-40B4-BE49-F238E27FC236}">
                <a16:creationId xmlns:a16="http://schemas.microsoft.com/office/drawing/2014/main" id="{3B6E8C5C-7157-4115-9C2C-D2CD84346B1E}"/>
              </a:ext>
            </a:extLst>
          </p:cNvPr>
          <p:cNvSpPr>
            <a:spLocks noGrp="1"/>
          </p:cNvSpPr>
          <p:nvPr>
            <p:ph idx="1"/>
          </p:nvPr>
        </p:nvSpPr>
        <p:spPr/>
        <p:txBody>
          <a:bodyPr/>
          <a:lstStyle/>
          <a:p>
            <a:pPr>
              <a:spcBef>
                <a:spcPct val="100000"/>
              </a:spcBef>
              <a:buSzPct val="99000"/>
            </a:pPr>
            <a:r>
              <a:rPr lang="es-ES" kern="1200">
                <a:sym typeface="Arial"/>
              </a:rPr>
              <a:t>¿Qué es el Grupo de Coordinación de Asistencia Tribal (TAC-G)?</a:t>
            </a:r>
            <a:endParaRPr lang="en-US"/>
          </a:p>
        </p:txBody>
      </p:sp>
      <p:sp>
        <p:nvSpPr>
          <p:cNvPr id="6" name="Slide Number Placeholder 5">
            <a:extLst>
              <a:ext uri="{FF2B5EF4-FFF2-40B4-BE49-F238E27FC236}">
                <a16:creationId xmlns:a16="http://schemas.microsoft.com/office/drawing/2014/main" id="{1C0AE95D-5C24-48E6-A121-7C280A52F45E}"/>
              </a:ext>
            </a:extLst>
          </p:cNvPr>
          <p:cNvSpPr>
            <a:spLocks noGrp="1"/>
          </p:cNvSpPr>
          <p:nvPr>
            <p:ph type="sldNum" sz="quarter" idx="12"/>
          </p:nvPr>
        </p:nvSpPr>
        <p:spPr/>
        <p:txBody>
          <a:bodyPr/>
          <a:lstStyle/>
          <a:p>
            <a:pPr>
              <a:spcBef>
                <a:spcPts val="100"/>
              </a:spcBef>
              <a:buSzPct val="99000"/>
            </a:pPr>
            <a:fld id="{2AA13432-49EF-43EF-81ED-09F467220D23}" type="slidenum">
              <a:rPr lang="en-US" smtClean="0"/>
              <a:pPr>
                <a:spcBef>
                  <a:spcPts val="100"/>
                </a:spcBef>
                <a:buSzPct val="99000"/>
              </a:pPr>
              <a:t>16</a:t>
            </a:fld>
            <a:endParaRPr lang="en-US"/>
          </a:p>
        </p:txBody>
      </p:sp>
    </p:spTree>
    <p:extLst>
      <p:ext uri="{BB962C8B-B14F-4D97-AF65-F5344CB8AC3E}">
        <p14:creationId xmlns:p14="http://schemas.microsoft.com/office/powerpoint/2010/main" val="330010848"/>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Conclusión</a:t>
            </a:r>
          </a:p>
        </p:txBody>
      </p:sp>
      <p:sp>
        <p:nvSpPr>
          <p:cNvPr id="3" name="Content Placeholder 2">
            <a:extLst>
              <a:ext uri="{FF2B5EF4-FFF2-40B4-BE49-F238E27FC236}">
                <a16:creationId xmlns:a16="http://schemas.microsoft.com/office/drawing/2014/main" id="{FD73D3B1-E6EE-46FC-ADE8-D6C2601DB20A}"/>
              </a:ext>
            </a:extLst>
          </p:cNvPr>
          <p:cNvSpPr>
            <a:spLocks noGrp="1"/>
          </p:cNvSpPr>
          <p:nvPr>
            <p:ph idx="1"/>
          </p:nvPr>
        </p:nvSpPr>
        <p:spPr/>
        <p:txBody>
          <a:bodyPr>
            <a:normAutofit fontScale="62500" lnSpcReduction="20000"/>
          </a:bodyPr>
          <a:lstStyle/>
          <a:p>
            <a:pPr fontAlgn="auto">
              <a:spcBef>
                <a:spcPct val="100000"/>
              </a:spcBef>
              <a:spcAft>
                <a:spcPts val="0"/>
              </a:spcAft>
              <a:buSzPct val="99000"/>
              <a:tabLst/>
            </a:pPr>
            <a:r>
              <a:rPr lang="es-ES" kern="1200">
                <a:sym typeface="Arial"/>
              </a:rPr>
              <a:t>El Marco de Respuesta Nacional (NRF, por sus siglas en inglés) proporciona una doctrina fundamental de gestión de emergencias sobre cómo la nación responde a todo tipo de incidentes. El NRF se basa en conceptos escalables, flexibles y adaptables.</a:t>
            </a:r>
          </a:p>
          <a:p>
            <a:pPr fontAlgn="auto">
              <a:spcBef>
                <a:spcPct val="100000"/>
              </a:spcBef>
              <a:spcAft>
                <a:spcPts val="0"/>
              </a:spcAft>
              <a:buSzPct val="99000"/>
              <a:tabLst/>
            </a:pPr>
            <a:r>
              <a:rPr lang="es-ES" kern="1200">
                <a:sym typeface="Arial"/>
              </a:rPr>
              <a:t>Toda la comunidad debe participar en la examinación e implementación de la estrategia y la doctrina contenidas en el NRF, considerando los requisitos actuales y futuros en el proceso. Recuerde, toda la comunidad incluye: el sector privado; ONG; gobiernos locales, estatales, tribales, territoriales y de áreas insulares; y el gobierno federal, así como otras entidades de respuesta.</a:t>
            </a:r>
          </a:p>
          <a:p>
            <a:pPr fontAlgn="auto">
              <a:spcBef>
                <a:spcPct val="100000"/>
              </a:spcBef>
              <a:spcAft>
                <a:spcPts val="0"/>
              </a:spcAft>
              <a:buSzPct val="99000"/>
              <a:tabLst/>
            </a:pPr>
            <a:r>
              <a:rPr lang="es-ES" kern="1200">
                <a:sym typeface="Arial"/>
              </a:rPr>
              <a:t>Toda la comunidad se mantiene firme en su compromiso de protegerse contra sus mayores riesgos, ahora y en el futuro. A través de la participación de toda la comunidad, la nación continuará mejorando su preparación para enfrentar todas las emergencias o los desafíos de desastres que puedan surgir.</a:t>
            </a:r>
          </a:p>
          <a:p>
            <a:pPr fontAlgn="auto">
              <a:spcBef>
                <a:spcPct val="100000"/>
              </a:spcBef>
              <a:spcAft>
                <a:spcPts val="0"/>
              </a:spcAft>
              <a:buSzPct val="99000"/>
              <a:tabLst/>
            </a:pPr>
            <a:r>
              <a:rPr lang="es-ES" kern="1200">
                <a:sym typeface="Arial"/>
              </a:rPr>
              <a:t>Visite el sitio web para acceder el </a:t>
            </a:r>
            <a:r>
              <a:rPr lang="es-ES" kern="1200">
                <a:sym typeface="Arial"/>
                <a:hlinkClick r:id="rId2">
                  <a:extLst>
                    <a:ext uri="{A12FA001-AC4F-418D-AE19-62706E023703}">
                      <ahyp:hlinkClr xmlns:ahyp="http://schemas.microsoft.com/office/drawing/2018/hyperlinkcolor" val="tx"/>
                    </a:ext>
                  </a:extLst>
                </a:hlinkClick>
              </a:rPr>
              <a:t>National Preparedness Resources Library</a:t>
            </a:r>
            <a:r>
              <a:rPr lang="es-ES" kern="1200">
                <a:sym typeface="Arial"/>
              </a:rPr>
              <a:t> (https://www.fema.gov/national-preparedness-resource-library).</a:t>
            </a:r>
            <a:endParaRPr lang="en-US"/>
          </a:p>
        </p:txBody>
      </p:sp>
      <p:sp>
        <p:nvSpPr>
          <p:cNvPr id="6" name="Slide Number Placeholder 5">
            <a:extLst>
              <a:ext uri="{FF2B5EF4-FFF2-40B4-BE49-F238E27FC236}">
                <a16:creationId xmlns:a16="http://schemas.microsoft.com/office/drawing/2014/main" id="{43FE8A24-F080-442E-A419-360EE9B7F34D}"/>
              </a:ext>
            </a:extLst>
          </p:cNvPr>
          <p:cNvSpPr>
            <a:spLocks noGrp="1"/>
          </p:cNvSpPr>
          <p:nvPr>
            <p:ph type="sldNum" sz="quarter" idx="12"/>
          </p:nvPr>
        </p:nvSpPr>
        <p:spPr/>
        <p:txBody>
          <a:bodyPr/>
          <a:lstStyle/>
          <a:p>
            <a:pPr>
              <a:spcBef>
                <a:spcPts val="100"/>
              </a:spcBef>
              <a:buSzPct val="99000"/>
            </a:pPr>
            <a:fld id="{2AA13432-49EF-43EF-81ED-09F467220D23}" type="slidenum">
              <a:rPr lang="en-US" smtClean="0"/>
              <a:pPr>
                <a:spcBef>
                  <a:spcPts val="100"/>
                </a:spcBef>
                <a:buSzPct val="99000"/>
              </a:pPr>
              <a:t>17</a:t>
            </a:fld>
            <a:endParaRPr lang="en-US"/>
          </a:p>
        </p:txBody>
      </p:sp>
    </p:spTree>
    <p:extLst>
      <p:ext uri="{BB962C8B-B14F-4D97-AF65-F5344CB8AC3E}">
        <p14:creationId xmlns:p14="http://schemas.microsoft.com/office/powerpoint/2010/main" val="3117797949"/>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Finalización del curso</a:t>
            </a:r>
          </a:p>
        </p:txBody>
      </p:sp>
      <p:sp>
        <p:nvSpPr>
          <p:cNvPr id="3" name="Content Placeholder 2">
            <a:extLst>
              <a:ext uri="{FF2B5EF4-FFF2-40B4-BE49-F238E27FC236}">
                <a16:creationId xmlns:a16="http://schemas.microsoft.com/office/drawing/2014/main" id="{E1E20BEE-4CDC-48F1-A8FF-F21796D92E47}"/>
              </a:ext>
            </a:extLst>
          </p:cNvPr>
          <p:cNvSpPr>
            <a:spLocks noGrp="1"/>
          </p:cNvSpPr>
          <p:nvPr>
            <p:ph idx="1"/>
          </p:nvPr>
        </p:nvSpPr>
        <p:spPr/>
        <p:txBody>
          <a:bodyPr>
            <a:normAutofit fontScale="85000" lnSpcReduction="20000"/>
          </a:bodyPr>
          <a:lstStyle/>
          <a:p>
            <a:pPr fontAlgn="auto">
              <a:spcBef>
                <a:spcPct val="100000"/>
              </a:spcBef>
              <a:spcAft>
                <a:spcPts val="0"/>
              </a:spcAft>
              <a:buSzPct val="99000"/>
              <a:tabLst/>
            </a:pPr>
            <a:r>
              <a:rPr lang="en-US" kern="1200">
                <a:sym typeface="Arial"/>
              </a:rPr>
              <a:t>Ha completado todas las lecciones. Antes de realizar el examen, le recomendamos que:</a:t>
            </a:r>
          </a:p>
          <a:p>
            <a:pPr marL="381000" lvl="1" indent="-381000" fontAlgn="auto">
              <a:spcBef>
                <a:spcPct val="100000"/>
              </a:spcBef>
              <a:spcAft>
                <a:spcPts val="0"/>
              </a:spcAft>
              <a:buSzPct val="99000"/>
              <a:buFont typeface="Arial"/>
              <a:buChar char="•"/>
              <a:tabLst/>
            </a:pPr>
            <a:r>
              <a:rPr lang="en-US" kern="1200">
                <a:ea typeface="+mn-ea"/>
                <a:sym typeface="Arial"/>
              </a:rPr>
              <a:t>Acceder e imprimir un resumen de los contenidos del curso. </a:t>
            </a:r>
          </a:p>
          <a:p>
            <a:pPr marL="381000" lvl="1" indent="-381000" fontAlgn="auto">
              <a:spcBef>
                <a:spcPct val="100000"/>
              </a:spcBef>
              <a:spcAft>
                <a:spcPts val="0"/>
              </a:spcAft>
              <a:buSzPct val="99000"/>
              <a:buFont typeface="Arial"/>
              <a:buChar char="•"/>
              <a:tabLst/>
            </a:pPr>
            <a:r>
              <a:rPr lang="en-US" kern="1200">
                <a:ea typeface="+mn-ea"/>
                <a:sym typeface="Arial"/>
              </a:rPr>
              <a:t>Revise el document base del </a:t>
            </a:r>
            <a:r>
              <a:rPr lang="en-US" kern="1200">
                <a:ea typeface="+mn-ea"/>
                <a:sym typeface="Arial"/>
                <a:hlinkClick r:id="rId2">
                  <a:extLst>
                    <a:ext uri="{A12FA001-AC4F-418D-AE19-62706E023703}">
                      <ahyp:hlinkClr xmlns:ahyp="http://schemas.microsoft.com/office/drawing/2018/hyperlinkcolor" val="tx"/>
                    </a:ext>
                  </a:extLst>
                </a:hlinkClick>
              </a:rPr>
              <a:t>Marco de Respuesta Nacional</a:t>
            </a:r>
            <a:r>
              <a:rPr lang="en-US" kern="1200">
                <a:ea typeface="+mn-ea"/>
                <a:sym typeface="Arial"/>
              </a:rPr>
              <a:t> (</a:t>
            </a:r>
            <a:r>
              <a:rPr lang="en-US" kern="1200">
                <a:ea typeface="+mn-ea"/>
                <a:sym typeface="Arial"/>
                <a:hlinkClick r:id="rId3">
                  <a:extLst>
                    <a:ext uri="{A12FA001-AC4F-418D-AE19-62706E023703}">
                      <ahyp:hlinkClr xmlns:ahyp="http://schemas.microsoft.com/office/drawing/2018/hyperlinkcolor" val="tx"/>
                    </a:ext>
                  </a:extLst>
                </a:hlinkClick>
              </a:rPr>
              <a:t>https://www.fema.gov/national-planning-frameworks</a:t>
            </a:r>
            <a:r>
              <a:rPr lang="en-US" kern="1200">
                <a:ea typeface="+mn-ea"/>
                <a:sym typeface="Arial"/>
              </a:rPr>
              <a:t>). </a:t>
            </a:r>
          </a:p>
          <a:p>
            <a:pPr marL="381000" lvl="1" indent="-381000" fontAlgn="auto">
              <a:spcBef>
                <a:spcPct val="100000"/>
              </a:spcBef>
              <a:spcAft>
                <a:spcPts val="0"/>
              </a:spcAft>
              <a:buSzPct val="99000"/>
              <a:buFont typeface="Arial"/>
              <a:buChar char="•"/>
              <a:tabLst/>
            </a:pPr>
            <a:r>
              <a:rPr lang="en-US" kern="1200">
                <a:ea typeface="+mn-ea"/>
                <a:sym typeface="Arial"/>
              </a:rPr>
              <a:t>Completar y pasar el examen final. Visite la página web del </a:t>
            </a:r>
            <a:r>
              <a:rPr lang="en-US" kern="1200">
                <a:ea typeface="+mn-ea"/>
                <a:sym typeface="Arial"/>
                <a:hlinkClick r:id="rId4">
                  <a:extLst>
                    <a:ext uri="{A12FA001-AC4F-418D-AE19-62706E023703}">
                      <ahyp:hlinkClr xmlns:ahyp="http://schemas.microsoft.com/office/drawing/2018/hyperlinkcolor" val="tx"/>
                    </a:ext>
                  </a:extLst>
                </a:hlinkClick>
              </a:rPr>
              <a:t>Examen final de EMI</a:t>
            </a:r>
            <a:r>
              <a:rPr lang="en-US" kern="1200">
                <a:ea typeface="+mn-ea"/>
                <a:sym typeface="Arial"/>
              </a:rPr>
              <a:t> para acceder al examen final (</a:t>
            </a:r>
            <a:r>
              <a:rPr lang="en-US" kern="1200">
                <a:ea typeface="+mn-ea"/>
                <a:sym typeface="Arial"/>
                <a:hlinkClick r:id="rId5">
                  <a:extLst>
                    <a:ext uri="{A12FA001-AC4F-418D-AE19-62706E023703}">
                      <ahyp:hlinkClr xmlns:ahyp="http://schemas.microsoft.com/office/drawing/2018/hyperlinkcolor" val="tx"/>
                    </a:ext>
                  </a:extLst>
                </a:hlinkClick>
              </a:rPr>
              <a:t>https://training.fema.gov/is/sidpiv.aspx?eid=IS800d</a:t>
            </a:r>
            <a:r>
              <a:rPr lang="en-US" kern="1200">
                <a:sym typeface="Arial"/>
              </a:rPr>
              <a:t>).</a:t>
            </a:r>
            <a:endParaRPr lang="en-US"/>
          </a:p>
        </p:txBody>
      </p:sp>
      <p:sp>
        <p:nvSpPr>
          <p:cNvPr id="6" name="Slide Number Placeholder 5">
            <a:extLst>
              <a:ext uri="{FF2B5EF4-FFF2-40B4-BE49-F238E27FC236}">
                <a16:creationId xmlns:a16="http://schemas.microsoft.com/office/drawing/2014/main" id="{AA6F54A3-3837-4472-8DBD-2C20ACFB8C4D}"/>
              </a:ext>
            </a:extLst>
          </p:cNvPr>
          <p:cNvSpPr>
            <a:spLocks noGrp="1"/>
          </p:cNvSpPr>
          <p:nvPr>
            <p:ph type="sldNum" sz="quarter" idx="12"/>
          </p:nvPr>
        </p:nvSpPr>
        <p:spPr/>
        <p:txBody>
          <a:bodyPr/>
          <a:lstStyle/>
          <a:p>
            <a:pPr>
              <a:spcBef>
                <a:spcPts val="100"/>
              </a:spcBef>
              <a:buSzPct val="99000"/>
            </a:pPr>
            <a:fld id="{2AA13432-49EF-43EF-81ED-09F467220D23}" type="slidenum">
              <a:rPr lang="en-US" smtClean="0"/>
              <a:pPr>
                <a:spcBef>
                  <a:spcPts val="100"/>
                </a:spcBef>
                <a:buSzPct val="99000"/>
              </a:pPr>
              <a:t>18</a:t>
            </a:fld>
            <a:endParaRPr lang="en-US"/>
          </a:p>
        </p:txBody>
      </p:sp>
    </p:spTree>
    <p:extLst>
      <p:ext uri="{BB962C8B-B14F-4D97-AF65-F5344CB8AC3E}">
        <p14:creationId xmlns:p14="http://schemas.microsoft.com/office/powerpoint/2010/main" val="4070759623"/>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Resumen del curso</a:t>
            </a:r>
          </a:p>
        </p:txBody>
      </p:sp>
      <p:sp>
        <p:nvSpPr>
          <p:cNvPr id="3" name="Content Placeholder 2">
            <a:extLst>
              <a:ext uri="{FF2B5EF4-FFF2-40B4-BE49-F238E27FC236}">
                <a16:creationId xmlns:a16="http://schemas.microsoft.com/office/drawing/2014/main" id="{D199DC3A-6DE5-4DF2-B3AA-38690E9E9C22}"/>
              </a:ext>
            </a:extLst>
          </p:cNvPr>
          <p:cNvSpPr>
            <a:spLocks noGrp="1"/>
          </p:cNvSpPr>
          <p:nvPr>
            <p:ph sz="quarter" idx="13"/>
          </p:nvPr>
        </p:nvSpPr>
        <p:spPr/>
        <p:txBody>
          <a:bodyPr>
            <a:normAutofit fontScale="40000" lnSpcReduction="20000"/>
          </a:bodyPr>
          <a:lstStyle/>
          <a:p>
            <a:pPr fontAlgn="auto">
              <a:spcBef>
                <a:spcPct val="100000"/>
              </a:spcBef>
              <a:spcAft>
                <a:spcPts val="0"/>
              </a:spcAft>
              <a:buSzPct val="99000"/>
              <a:tabLst/>
            </a:pPr>
            <a:r>
              <a:rPr lang="es-ES" kern="1200">
                <a:sym typeface="Arial"/>
              </a:rPr>
              <a:t>En este curso, ha aprendido que el Marco de Respuesta Nacional es una guía que detalla cómo la nación lleva a cabo la respuesta a todos los peligros y que:</a:t>
            </a:r>
          </a:p>
          <a:p>
            <a:pPr marL="381000" lvl="1" indent="-381000" fontAlgn="auto">
              <a:spcBef>
                <a:spcPct val="100000"/>
              </a:spcBef>
              <a:spcAft>
                <a:spcPts val="0"/>
              </a:spcAft>
              <a:buSzPct val="99000"/>
              <a:buFont typeface="Arial"/>
              <a:buChar char="•"/>
              <a:tabLst/>
            </a:pPr>
            <a:r>
              <a:rPr lang="es-ES" kern="1200">
                <a:ea typeface="+mn-ea"/>
                <a:sym typeface="Arial"/>
              </a:rPr>
              <a:t>Describe cómo gestionar las respuestas a todos los peligros para todos los niveles. </a:t>
            </a:r>
          </a:p>
          <a:p>
            <a:pPr marL="381000" lvl="1" indent="-381000" fontAlgn="auto">
              <a:spcBef>
                <a:spcPct val="100000"/>
              </a:spcBef>
              <a:spcAft>
                <a:spcPts val="0"/>
              </a:spcAft>
              <a:buSzPct val="99000"/>
              <a:buFont typeface="Arial"/>
              <a:buChar char="•"/>
              <a:tabLst/>
            </a:pPr>
            <a:r>
              <a:rPr lang="es-ES" kern="1200">
                <a:ea typeface="+mn-ea"/>
                <a:sym typeface="Arial"/>
              </a:rPr>
              <a:t>Que esta construido sobre conceptos escalables, flexibles y adaptables identificados en el Sistema Nacional para el Manejo de Incidentes (NIMS). </a:t>
            </a:r>
          </a:p>
          <a:p>
            <a:pPr marL="381000" lvl="1" indent="-381000" fontAlgn="auto">
              <a:spcBef>
                <a:spcPct val="100000"/>
              </a:spcBef>
              <a:spcAft>
                <a:spcPts val="0"/>
              </a:spcAft>
              <a:buSzPct val="99000"/>
              <a:buFont typeface="Arial"/>
              <a:buChar char="•"/>
              <a:tabLst/>
            </a:pPr>
            <a:r>
              <a:rPr lang="es-ES" kern="1200">
                <a:ea typeface="+mn-ea"/>
                <a:sym typeface="Arial"/>
              </a:rPr>
              <a:t>Describe las acciones para salvar vidas, proteger la propiedad y el medio ambiente, estabilizar las comunidades y satisfacer las necesidades humanas básicas después de un incidente. </a:t>
            </a:r>
          </a:p>
          <a:p>
            <a:pPr marL="381000" lvl="1" indent="-381000" fontAlgn="auto">
              <a:spcBef>
                <a:spcPct val="100000"/>
              </a:spcBef>
              <a:spcAft>
                <a:spcPts val="0"/>
              </a:spcAft>
              <a:buSzPct val="99000"/>
              <a:buFont typeface="Arial"/>
              <a:buChar char="•"/>
              <a:tabLst/>
            </a:pPr>
            <a:r>
              <a:rPr lang="es-ES" kern="1200">
                <a:ea typeface="+mn-ea"/>
                <a:sym typeface="Arial"/>
              </a:rPr>
              <a:t>Describe las capacidades básicas para la respuesta y las acciones necesarias para entregar esas capacidades. </a:t>
            </a:r>
          </a:p>
          <a:p>
            <a:pPr marL="381000" lvl="1" indent="-381000" fontAlgn="auto">
              <a:spcBef>
                <a:spcPct val="100000"/>
              </a:spcBef>
              <a:spcAft>
                <a:spcPts val="0"/>
              </a:spcAft>
              <a:buSzPct val="99000"/>
              <a:buFont typeface="Arial"/>
              <a:buChar char="•"/>
              <a:tabLst/>
            </a:pPr>
            <a:r>
              <a:rPr lang="es-ES" kern="1200">
                <a:ea typeface="+mn-ea"/>
                <a:sym typeface="Arial"/>
              </a:rPr>
              <a:t>Explica cómo los siete servicios esenciales de la comunidad reducen las amenazas a la salud y seguridad públicas, la economía y la seguridad. </a:t>
            </a:r>
            <a:endParaRPr lang="en-US"/>
          </a:p>
        </p:txBody>
      </p:sp>
      <p:pic>
        <p:nvPicPr>
          <p:cNvPr id="8" name="Content Placeholder 7" descr="Lista de lecciones: descripción general del marco de respuesta nacional (completa); roles y responsabilidades (completo); capacidades básicas (completo); coordinación de estructuras y planificación operativa (completo)">
            <a:extLst>
              <a:ext uri="{FF2B5EF4-FFF2-40B4-BE49-F238E27FC236}">
                <a16:creationId xmlns:a16="http://schemas.microsoft.com/office/drawing/2014/main" id="{311B3C95-EADB-4F81-936F-85B6D12A6616}"/>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346700" y="1827212"/>
            <a:ext cx="2565400" cy="3213100"/>
          </a:xfrm>
          <a:prstGeom prst="rect">
            <a:avLst/>
          </a:prstGeom>
        </p:spPr>
      </p:pic>
      <p:sp>
        <p:nvSpPr>
          <p:cNvPr id="9" name="Slide Number Placeholder 8">
            <a:extLst>
              <a:ext uri="{FF2B5EF4-FFF2-40B4-BE49-F238E27FC236}">
                <a16:creationId xmlns:a16="http://schemas.microsoft.com/office/drawing/2014/main" id="{67680215-17EB-4617-930D-BBF57C55058D}"/>
              </a:ext>
            </a:extLst>
          </p:cNvPr>
          <p:cNvSpPr>
            <a:spLocks noGrp="1"/>
          </p:cNvSpPr>
          <p:nvPr>
            <p:ph type="sldNum" sz="quarter" idx="12"/>
          </p:nvPr>
        </p:nvSpPr>
        <p:spPr/>
        <p:txBody>
          <a:bodyPr/>
          <a:lstStyle/>
          <a:p>
            <a:pPr>
              <a:spcBef>
                <a:spcPts val="100"/>
              </a:spcBef>
              <a:buSzPct val="99000"/>
            </a:pPr>
            <a:fld id="{2AA13432-49EF-43EF-81ED-09F467220D23}" type="slidenum">
              <a:rPr lang="en-US" smtClean="0"/>
              <a:pPr>
                <a:spcBef>
                  <a:spcPts val="100"/>
                </a:spcBef>
                <a:buSzPct val="99000"/>
              </a:pPr>
              <a:t>19</a:t>
            </a:fld>
            <a:endParaRPr lang="en-US"/>
          </a:p>
        </p:txBody>
      </p:sp>
    </p:spTree>
    <p:extLst>
      <p:ext uri="{BB962C8B-B14F-4D97-AF65-F5344CB8AC3E}">
        <p14:creationId xmlns:p14="http://schemas.microsoft.com/office/powerpoint/2010/main" val="630430030"/>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Estructuras de coordinación del sector privado</a:t>
            </a:r>
            <a:endParaRPr lang="en-US"/>
          </a:p>
        </p:txBody>
      </p:sp>
      <p:sp>
        <p:nvSpPr>
          <p:cNvPr id="3" name="Content Placeholder 2">
            <a:extLst>
              <a:ext uri="{FF2B5EF4-FFF2-40B4-BE49-F238E27FC236}">
                <a16:creationId xmlns:a16="http://schemas.microsoft.com/office/drawing/2014/main" id="{2DD0582B-5995-4C5C-816A-750048BA02D0}"/>
              </a:ext>
            </a:extLst>
          </p:cNvPr>
          <p:cNvSpPr>
            <a:spLocks noGrp="1"/>
          </p:cNvSpPr>
          <p:nvPr>
            <p:ph idx="1"/>
          </p:nvPr>
        </p:nvSpPr>
        <p:spPr/>
        <p:txBody>
          <a:bodyPr>
            <a:normAutofit fontScale="92500" lnSpcReduction="20000"/>
          </a:bodyPr>
          <a:lstStyle/>
          <a:p>
            <a:pPr>
              <a:spcBef>
                <a:spcPct val="100000"/>
              </a:spcBef>
              <a:buSzPct val="99000"/>
            </a:pPr>
            <a:r>
              <a:rPr lang="es-ES" kern="1200">
                <a:sym typeface="Arial"/>
              </a:rPr>
              <a:t>Cuando los incidentes catastróficos dan prioridad a la restauración de cadenas de suministro complejas (especialmente para los productos y servicios esenciales necesarios para los esfuerzos de respuesta y la estabilización de la economía), la coordinación y los recursos del sector privado son vitales para la salud y la seguridad públicas, la economía y la seguridad nacional. El sector privado también puede ayudar a las agencias gubernamentales a priorizar las misiones de apoyo (por ejemplo, remoción de escombros) para facilitar las operaciones de respuesta de negocios e infraestructura.</a:t>
            </a:r>
            <a:endParaRPr lang="en-US"/>
          </a:p>
        </p:txBody>
      </p:sp>
      <p:sp>
        <p:nvSpPr>
          <p:cNvPr id="6" name="Slide Number Placeholder 5">
            <a:extLst>
              <a:ext uri="{FF2B5EF4-FFF2-40B4-BE49-F238E27FC236}">
                <a16:creationId xmlns:a16="http://schemas.microsoft.com/office/drawing/2014/main" id="{2FDAB460-54F3-41C8-BB31-49BCCC79EBC4}"/>
              </a:ext>
            </a:extLst>
          </p:cNvPr>
          <p:cNvSpPr>
            <a:spLocks noGrp="1"/>
          </p:cNvSpPr>
          <p:nvPr>
            <p:ph type="sldNum" sz="quarter" idx="12"/>
          </p:nvPr>
        </p:nvSpPr>
        <p:spPr/>
        <p:txBody>
          <a:bodyPr/>
          <a:lstStyle/>
          <a:p>
            <a:pPr>
              <a:spcBef>
                <a:spcPts val="100"/>
              </a:spcBef>
              <a:buSzPct val="99000"/>
            </a:pPr>
            <a:fld id="{2AA13432-49EF-43EF-81ED-09F467220D23}" type="slidenum">
              <a:rPr lang="en-US" smtClean="0"/>
              <a:pPr>
                <a:spcBef>
                  <a:spcPts val="100"/>
                </a:spcBef>
                <a:buSzPct val="99000"/>
              </a:pPr>
              <a:t>2</a:t>
            </a:fld>
            <a:endParaRPr lang="en-US"/>
          </a:p>
        </p:txBody>
      </p:sp>
    </p:spTree>
    <p:extLst>
      <p:ext uri="{BB962C8B-B14F-4D97-AF65-F5344CB8AC3E}">
        <p14:creationId xmlns:p14="http://schemas.microsoft.com/office/powerpoint/2010/main" val="568232874"/>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Estructuras de coordinación local y planificación operativa</a:t>
            </a:r>
            <a:endParaRPr lang="en-US"/>
          </a:p>
        </p:txBody>
      </p:sp>
      <p:sp>
        <p:nvSpPr>
          <p:cNvPr id="9" name="Slide Number Placeholder 8">
            <a:extLst>
              <a:ext uri="{FF2B5EF4-FFF2-40B4-BE49-F238E27FC236}">
                <a16:creationId xmlns:a16="http://schemas.microsoft.com/office/drawing/2014/main" id="{CE674DE7-785D-44D5-84F2-2B80807CF475}"/>
              </a:ext>
            </a:extLst>
          </p:cNvPr>
          <p:cNvSpPr>
            <a:spLocks noGrp="1"/>
          </p:cNvSpPr>
          <p:nvPr>
            <p:ph type="sldNum" sz="quarter" idx="12"/>
          </p:nvPr>
        </p:nvSpPr>
        <p:spPr/>
        <p:txBody>
          <a:bodyPr/>
          <a:lstStyle/>
          <a:p>
            <a:pPr>
              <a:spcBef>
                <a:spcPts val="100"/>
              </a:spcBef>
              <a:buSzPct val="99000"/>
            </a:pPr>
            <a:fld id="{2AA13432-49EF-43EF-81ED-09F467220D23}" type="slidenum">
              <a:rPr lang="en-US" smtClean="0"/>
              <a:pPr>
                <a:spcBef>
                  <a:spcPts val="100"/>
                </a:spcBef>
                <a:buSzPct val="99000"/>
              </a:pPr>
              <a:t>3</a:t>
            </a:fld>
            <a:endParaRPr lang="en-US"/>
          </a:p>
        </p:txBody>
      </p:sp>
      <p:sp>
        <p:nvSpPr>
          <p:cNvPr id="3" name="Content Placeholder 2">
            <a:extLst>
              <a:ext uri="{FF2B5EF4-FFF2-40B4-BE49-F238E27FC236}">
                <a16:creationId xmlns:a16="http://schemas.microsoft.com/office/drawing/2014/main" id="{B9EE33E4-F814-4514-BE4A-FAE15B81BDCA}"/>
              </a:ext>
            </a:extLst>
          </p:cNvPr>
          <p:cNvSpPr>
            <a:spLocks noGrp="1"/>
          </p:cNvSpPr>
          <p:nvPr>
            <p:ph sz="quarter" idx="13"/>
          </p:nvPr>
        </p:nvSpPr>
        <p:spPr/>
        <p:txBody>
          <a:bodyPr>
            <a:normAutofit fontScale="62500" lnSpcReduction="20000"/>
          </a:bodyPr>
          <a:lstStyle/>
          <a:p>
            <a:pPr fontAlgn="auto">
              <a:spcBef>
                <a:spcPct val="100000"/>
              </a:spcBef>
              <a:spcAft>
                <a:spcPts val="0"/>
              </a:spcAft>
              <a:buSzPct val="99000"/>
              <a:tabLst/>
            </a:pPr>
            <a:r>
              <a:rPr lang="es-ES" kern="1200">
                <a:sym typeface="Arial"/>
              </a:rPr>
              <a:t>A nivel local, las estructuras de coordinación suelen estar compuestas por entidades dentro de áreas funcionales específicas, como obras públicas, orden público, servicios médicos de emergencia y departamentos de bomberos. La integración en el lugar del siniestro entre estas estructuras puede ocurrir en los puestos de mando de incidentes (ICP) y, con mayor frecuencia, en uno o más EOC locales.</a:t>
            </a:r>
          </a:p>
          <a:p>
            <a:pPr fontAlgn="auto">
              <a:spcBef>
                <a:spcPct val="100000"/>
              </a:spcBef>
              <a:spcAft>
                <a:spcPts val="0"/>
              </a:spcAft>
              <a:buSzPct val="99000"/>
              <a:tabLst/>
            </a:pPr>
            <a:r>
              <a:rPr lang="es-ES" kern="1200">
                <a:sym typeface="Arial"/>
              </a:rPr>
              <a:t>Los socorristas de todos los niveles de gobierno utilizan estructuras NIMS e ICS para gestionar y respaldar las operaciones de respuesta.</a:t>
            </a:r>
            <a:endParaRPr lang="en-US"/>
          </a:p>
        </p:txBody>
      </p:sp>
      <p:pic>
        <p:nvPicPr>
          <p:cNvPr id="8" name="Content Placeholder 7" descr="Un organigrama para las estructuras de coordinación local. En la parte superior está el comandante de incidentes. Debajo del comandante de incidentes, en un grupo de tres están el personal de comando: el oficial de información pública, el oficial de seguridad y el oficial de enlace. También debajo del comandante de incidentes, en un grupo de cuatro, están el personal general: el jefe de la sección de operaciones, el jefe de la sección de planificación, el jefe de la sección de logística y el Jefe de la sección de finanzas / administración.">
            <a:extLst>
              <a:ext uri="{FF2B5EF4-FFF2-40B4-BE49-F238E27FC236}">
                <a16:creationId xmlns:a16="http://schemas.microsoft.com/office/drawing/2014/main" id="{0C8756E3-2541-48C2-8E97-29B483DF0962}"/>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819876" y="2124238"/>
            <a:ext cx="3619048" cy="2619048"/>
          </a:xfrm>
          <a:prstGeom prst="rect">
            <a:avLst/>
          </a:prstGeom>
        </p:spPr>
      </p:pic>
    </p:spTree>
    <p:extLst>
      <p:ext uri="{BB962C8B-B14F-4D97-AF65-F5344CB8AC3E}">
        <p14:creationId xmlns:p14="http://schemas.microsoft.com/office/powerpoint/2010/main" val="1852750792"/>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Centro de operaciones de emergencia local</a:t>
            </a:r>
          </a:p>
        </p:txBody>
      </p:sp>
      <p:sp>
        <p:nvSpPr>
          <p:cNvPr id="9" name="Slide Number Placeholder 8">
            <a:extLst>
              <a:ext uri="{FF2B5EF4-FFF2-40B4-BE49-F238E27FC236}">
                <a16:creationId xmlns:a16="http://schemas.microsoft.com/office/drawing/2014/main" id="{7FBE1B66-39B0-491A-926D-CF74ECD69519}"/>
              </a:ext>
            </a:extLst>
          </p:cNvPr>
          <p:cNvSpPr>
            <a:spLocks noGrp="1"/>
          </p:cNvSpPr>
          <p:nvPr>
            <p:ph type="sldNum" sz="quarter" idx="12"/>
          </p:nvPr>
        </p:nvSpPr>
        <p:spPr/>
        <p:txBody>
          <a:bodyPr/>
          <a:lstStyle/>
          <a:p>
            <a:pPr>
              <a:spcBef>
                <a:spcPts val="100"/>
              </a:spcBef>
              <a:buSzPct val="99000"/>
            </a:pPr>
            <a:fld id="{2AA13432-49EF-43EF-81ED-09F467220D23}" type="slidenum">
              <a:rPr lang="en-US" smtClean="0"/>
              <a:pPr>
                <a:spcBef>
                  <a:spcPts val="100"/>
                </a:spcBef>
                <a:buSzPct val="99000"/>
              </a:pPr>
              <a:t>4</a:t>
            </a:fld>
            <a:endParaRPr lang="en-US"/>
          </a:p>
        </p:txBody>
      </p:sp>
      <p:sp>
        <p:nvSpPr>
          <p:cNvPr id="3" name="Content Placeholder 2">
            <a:extLst>
              <a:ext uri="{FF2B5EF4-FFF2-40B4-BE49-F238E27FC236}">
                <a16:creationId xmlns:a16="http://schemas.microsoft.com/office/drawing/2014/main" id="{76786156-F1DD-40C1-A25F-E4856E6F16BC}"/>
              </a:ext>
            </a:extLst>
          </p:cNvPr>
          <p:cNvSpPr>
            <a:spLocks noGrp="1"/>
          </p:cNvSpPr>
          <p:nvPr>
            <p:ph sz="quarter" idx="13"/>
          </p:nvPr>
        </p:nvSpPr>
        <p:spPr/>
        <p:txBody>
          <a:bodyPr>
            <a:normAutofit fontScale="47500" lnSpcReduction="20000"/>
          </a:bodyPr>
          <a:lstStyle/>
          <a:p>
            <a:pPr fontAlgn="auto">
              <a:spcBef>
                <a:spcPct val="100000"/>
              </a:spcBef>
              <a:buSzPct val="99000"/>
              <a:tabLst/>
            </a:pPr>
            <a:r>
              <a:rPr lang="es-ES" kern="1200">
                <a:sym typeface="Arial"/>
              </a:rPr>
              <a:t>Si el comandante de incidentes local determina que se necesitan recursos o capacidades adicionales, los requisitos se transmiten al centro de operaciones de emergencia local (EOC, por sus siglas en inglés), la ubicación física donde generalmente ocurre la coordinación de múltiples agencias y donde una variedad de estructuras de coordinación local se unen para resolver problemas.</a:t>
            </a:r>
          </a:p>
          <a:p>
            <a:pPr fontAlgn="auto">
              <a:spcBef>
                <a:spcPct val="100000"/>
              </a:spcBef>
              <a:buSzPct val="99000"/>
              <a:tabLst/>
            </a:pPr>
            <a:r>
              <a:rPr lang="es-ES" kern="1200">
                <a:sym typeface="Arial"/>
              </a:rPr>
              <a:t>El EOC:</a:t>
            </a:r>
          </a:p>
          <a:p>
            <a:pPr marL="381000" lvl="1" indent="-381000" fontAlgn="auto">
              <a:spcBef>
                <a:spcPct val="100000"/>
              </a:spcBef>
              <a:buSzPct val="99000"/>
              <a:buFont typeface="Arial"/>
              <a:buChar char="•"/>
              <a:tabLst/>
            </a:pPr>
            <a:r>
              <a:rPr lang="es-ES" kern="1200">
                <a:ea typeface="+mn-ea"/>
                <a:sym typeface="Arial"/>
              </a:rPr>
              <a:t>Ayuda a formar una conciencia situacional compartida del incidente</a:t>
            </a:r>
          </a:p>
          <a:p>
            <a:pPr marL="381000" lvl="1" indent="-381000" fontAlgn="auto">
              <a:spcBef>
                <a:spcPct val="100000"/>
              </a:spcBef>
              <a:buSzPct val="99000"/>
              <a:buFont typeface="Arial"/>
              <a:buChar char="•"/>
              <a:tabLst/>
            </a:pPr>
            <a:r>
              <a:rPr lang="es-ES" kern="1200">
                <a:ea typeface="+mn-ea"/>
                <a:sym typeface="Arial"/>
              </a:rPr>
              <a:t>Alivia el mando en el lugar del siniestro de la carga de la coordinación externa</a:t>
            </a:r>
          </a:p>
          <a:p>
            <a:pPr marL="381000" lvl="1" indent="-381000" fontAlgn="auto">
              <a:spcBef>
                <a:spcPct val="100000"/>
              </a:spcBef>
              <a:buSzPct val="99000"/>
              <a:buFont typeface="Arial"/>
              <a:buChar char="•"/>
              <a:tabLst/>
            </a:pPr>
            <a:r>
              <a:rPr lang="es-ES" kern="1200">
                <a:ea typeface="+mn-ea"/>
                <a:sym typeface="Arial"/>
              </a:rPr>
              <a:t>Asegura recursos adicionales para ayudar a cumplir con los requisitos de respuesta</a:t>
            </a:r>
          </a:p>
          <a:p>
            <a:pPr>
              <a:spcBef>
                <a:spcPct val="100000"/>
              </a:spcBef>
              <a:buSzPct val="99000"/>
            </a:pPr>
            <a:r>
              <a:rPr lang="es-ES" kern="1200">
                <a:sym typeface="Arial"/>
              </a:rPr>
              <a:t>A nivel local, la coordinación del manejo de incidentes también incluye Grupos de Coordinación Multiagencia (Grupos MAC).</a:t>
            </a:r>
            <a:endParaRPr lang="en-US"/>
          </a:p>
        </p:txBody>
      </p:sp>
      <p:pic>
        <p:nvPicPr>
          <p:cNvPr id="8" name="Content Placeholder 7" descr="Diagrama de relación entre el Puesto de Comando de Incidentes y los Funcionarios Locales y el Centro de Operaciones de Emergencia">
            <a:extLst>
              <a:ext uri="{FF2B5EF4-FFF2-40B4-BE49-F238E27FC236}">
                <a16:creationId xmlns:a16="http://schemas.microsoft.com/office/drawing/2014/main" id="{D4B753DB-85EA-49EC-A07C-269065A4D438}"/>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448300" y="2170112"/>
            <a:ext cx="2362200" cy="2527300"/>
          </a:xfrm>
          <a:prstGeom prst="rect">
            <a:avLst/>
          </a:prstGeom>
        </p:spPr>
      </p:pic>
    </p:spTree>
    <p:extLst>
      <p:ext uri="{BB962C8B-B14F-4D97-AF65-F5344CB8AC3E}">
        <p14:creationId xmlns:p14="http://schemas.microsoft.com/office/powerpoint/2010/main" val="2244348790"/>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Estructuras de coordinación estatal y planificación operativa</a:t>
            </a:r>
            <a:endParaRPr lang="en-US"/>
          </a:p>
        </p:txBody>
      </p:sp>
      <p:sp>
        <p:nvSpPr>
          <p:cNvPr id="3" name="Content Placeholder 2">
            <a:extLst>
              <a:ext uri="{FF2B5EF4-FFF2-40B4-BE49-F238E27FC236}">
                <a16:creationId xmlns:a16="http://schemas.microsoft.com/office/drawing/2014/main" id="{D4ACE3D7-7383-41AD-9B1D-5D4AE8A8B3AB}"/>
              </a:ext>
            </a:extLst>
          </p:cNvPr>
          <p:cNvSpPr>
            <a:spLocks noGrp="1"/>
          </p:cNvSpPr>
          <p:nvPr>
            <p:ph sz="quarter" idx="13"/>
          </p:nvPr>
        </p:nvSpPr>
        <p:spPr/>
        <p:txBody>
          <a:bodyPr>
            <a:normAutofit fontScale="47500" lnSpcReduction="20000"/>
          </a:bodyPr>
          <a:lstStyle/>
          <a:p>
            <a:pPr fontAlgn="auto">
              <a:spcBef>
                <a:spcPct val="100000"/>
              </a:spcBef>
              <a:spcAft>
                <a:spcPts val="0"/>
              </a:spcAft>
              <a:buSzPct val="99000"/>
              <a:tabLst/>
            </a:pPr>
            <a:r>
              <a:rPr lang="es-ES" kern="1200">
                <a:sym typeface="Arial"/>
              </a:rPr>
              <a:t>Si bien la estructura de comando del incidente local dirige las actividades de manejo de incidentes en escena y mantiene el comando y control de las operaciones del incidente en escena, los EOC estatales se activan según sea necesario para respaldar los EOC locales y para ayudar a garantizar que los socorristas tengan los recursos que necesitan para realizar las actividades de respuesta.</a:t>
            </a:r>
          </a:p>
          <a:p>
            <a:pPr fontAlgn="auto">
              <a:spcBef>
                <a:spcPct val="100000"/>
              </a:spcBef>
              <a:spcAft>
                <a:spcPts val="0"/>
              </a:spcAft>
              <a:buSzPct val="99000"/>
              <a:tabLst/>
            </a:pPr>
            <a:r>
              <a:rPr lang="es-ES" kern="1200">
                <a:sym typeface="Arial"/>
              </a:rPr>
              <a:t>Los EOC estatales, tribales, territoriales y de áreas insulares también proporcionan una ubicación común para la coordinación del apoyo estatal / tribal / territorial / insular y, en algunos casos, federal, a los EOC locales y / o al personal del incidente.</a:t>
            </a:r>
          </a:p>
          <a:p>
            <a:pPr fontAlgn="auto">
              <a:spcBef>
                <a:spcPct val="100000"/>
              </a:spcBef>
              <a:spcAft>
                <a:spcPts val="0"/>
              </a:spcAft>
              <a:buSzPct val="99000"/>
              <a:tabLst/>
            </a:pPr>
            <a:r>
              <a:rPr lang="es-ES" kern="1200">
                <a:sym typeface="Arial"/>
              </a:rPr>
              <a:t>El Grupo de Coordinación de Asistencia Tribal (TAC-G, por sus siglas en inglés) es un grupo MAC que asiste a tribus reconocidas a nivel federal durante emergencias y desastres y proporciona información y asistencia técnica para programas tribales de manejo de emergencias en coordinación con socios federales.</a:t>
            </a:r>
            <a:endParaRPr lang="en-US"/>
          </a:p>
        </p:txBody>
      </p:sp>
      <p:pic>
        <p:nvPicPr>
          <p:cNvPr id="8" name="Content Placeholder 7" descr="Un diagrama que muestra la interrelación entre los funcionarios estatales y el centro de operaciones de emergencia y los funcionarios locales y el centro de operaciones de emergencia, y entre los funcionarios locales y el centro de operaciones de emergencia y el comando de incidentes.">
            <a:extLst>
              <a:ext uri="{FF2B5EF4-FFF2-40B4-BE49-F238E27FC236}">
                <a16:creationId xmlns:a16="http://schemas.microsoft.com/office/drawing/2014/main" id="{2A9E1267-97B1-4C25-B807-0D44D420BAA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414213" y="1152525"/>
            <a:ext cx="2430374" cy="4562475"/>
          </a:xfrm>
          <a:prstGeom prst="rect">
            <a:avLst/>
          </a:prstGeom>
        </p:spPr>
      </p:pic>
      <p:sp>
        <p:nvSpPr>
          <p:cNvPr id="9" name="Slide Number Placeholder 8">
            <a:extLst>
              <a:ext uri="{FF2B5EF4-FFF2-40B4-BE49-F238E27FC236}">
                <a16:creationId xmlns:a16="http://schemas.microsoft.com/office/drawing/2014/main" id="{719DC91B-E19F-4DFB-9569-826CA15122EF}"/>
              </a:ext>
            </a:extLst>
          </p:cNvPr>
          <p:cNvSpPr>
            <a:spLocks noGrp="1"/>
          </p:cNvSpPr>
          <p:nvPr>
            <p:ph type="sldNum" sz="quarter" idx="12"/>
          </p:nvPr>
        </p:nvSpPr>
        <p:spPr/>
        <p:txBody>
          <a:bodyPr/>
          <a:lstStyle/>
          <a:p>
            <a:pPr>
              <a:spcBef>
                <a:spcPts val="100"/>
              </a:spcBef>
              <a:buSzPct val="99000"/>
            </a:pPr>
            <a:fld id="{2AA13432-49EF-43EF-81ED-09F467220D23}" type="slidenum">
              <a:rPr lang="en-US" smtClean="0"/>
              <a:pPr>
                <a:spcBef>
                  <a:spcPts val="100"/>
                </a:spcBef>
                <a:buSzPct val="99000"/>
              </a:pPr>
              <a:t>5</a:t>
            </a:fld>
            <a:endParaRPr lang="en-US"/>
          </a:p>
        </p:txBody>
      </p:sp>
    </p:spTree>
    <p:extLst>
      <p:ext uri="{BB962C8B-B14F-4D97-AF65-F5344CB8AC3E}">
        <p14:creationId xmlns:p14="http://schemas.microsoft.com/office/powerpoint/2010/main" val="403124908"/>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Introducción a los centros de operaciones federales</a:t>
            </a:r>
            <a:endParaRPr lang="en-US"/>
          </a:p>
        </p:txBody>
      </p:sp>
      <p:sp>
        <p:nvSpPr>
          <p:cNvPr id="3" name="Content Placeholder 2">
            <a:extLst>
              <a:ext uri="{FF2B5EF4-FFF2-40B4-BE49-F238E27FC236}">
                <a16:creationId xmlns:a16="http://schemas.microsoft.com/office/drawing/2014/main" id="{78C4BFAF-C6AF-49C0-BEE7-CF9606939770}"/>
              </a:ext>
            </a:extLst>
          </p:cNvPr>
          <p:cNvSpPr>
            <a:spLocks noGrp="1"/>
          </p:cNvSpPr>
          <p:nvPr>
            <p:ph idx="1"/>
          </p:nvPr>
        </p:nvSpPr>
        <p:spPr/>
        <p:txBody>
          <a:bodyPr>
            <a:normAutofit fontScale="62500" lnSpcReduction="20000"/>
          </a:bodyPr>
          <a:lstStyle/>
          <a:p>
            <a:pPr fontAlgn="auto">
              <a:spcBef>
                <a:spcPct val="100000"/>
              </a:spcBef>
              <a:spcAft>
                <a:spcPts val="0"/>
              </a:spcAft>
              <a:buSzPct val="99000"/>
              <a:tabLst/>
            </a:pPr>
            <a:r>
              <a:rPr lang="es-ES" kern="1200">
                <a:sym typeface="Arial"/>
              </a:rPr>
              <a:t>Cuando ocurre un incidente que excede, o se prevé que exceda, los recursos locales o estatales, o cuando un incidente es manejado por departamentos o agencias federales que actúan bajo sus propias autoridades, el gobierno federal puede utilizar las estructuras de gestión descritas dentro del Marco de Respuesta Nacional. </a:t>
            </a:r>
          </a:p>
          <a:p>
            <a:pPr fontAlgn="auto">
              <a:spcBef>
                <a:spcPct val="100000"/>
              </a:spcBef>
              <a:spcAft>
                <a:spcPts val="0"/>
              </a:spcAft>
              <a:buSzPct val="99000"/>
              <a:tabLst/>
            </a:pPr>
            <a:r>
              <a:rPr lang="es-ES" kern="1200">
                <a:sym typeface="Arial"/>
              </a:rPr>
              <a:t>Además, el gobierno federal puede utilizar planes suplementarios o complementarios para involucrar a todos los recursos necesarios de los departamentos y agencias para organizar la respuesta federal y asegurar la coordinación entre todos los socios de respuesta.</a:t>
            </a:r>
          </a:p>
          <a:p>
            <a:pPr fontAlgn="auto">
              <a:spcBef>
                <a:spcPct val="100000"/>
              </a:spcBef>
              <a:spcAft>
                <a:spcPts val="0"/>
              </a:spcAft>
              <a:buSzPct val="99000"/>
              <a:tabLst/>
            </a:pPr>
            <a:r>
              <a:rPr lang="es-ES" kern="1200">
                <a:sym typeface="Arial"/>
              </a:rPr>
              <a:t>Muchos de los acuerdos mediante los cuales participan departamentos y agencias se definen en los anexos del ESF, se coordinan a través de asignaciones de misiones prescritas en una respuesta de la Ley Stafford, se formalizan en acuerdos interinstitucionales o se describen en los planes complementarios del Marco de Respuesta Nacional.</a:t>
            </a:r>
          </a:p>
          <a:p>
            <a:pPr fontAlgn="auto">
              <a:spcBef>
                <a:spcPct val="100000"/>
              </a:spcBef>
              <a:spcAft>
                <a:spcPts val="0"/>
              </a:spcAft>
              <a:buSzPct val="99000"/>
              <a:tabLst/>
            </a:pPr>
            <a:r>
              <a:rPr lang="es-ES" kern="1200">
                <a:sym typeface="Arial"/>
              </a:rPr>
              <a:t>Las siguientes secciones describen el centro de operaciones de apoyo federal. </a:t>
            </a:r>
            <a:endParaRPr lang="en-US"/>
          </a:p>
        </p:txBody>
      </p:sp>
      <p:sp>
        <p:nvSpPr>
          <p:cNvPr id="6" name="Slide Number Placeholder 5">
            <a:extLst>
              <a:ext uri="{FF2B5EF4-FFF2-40B4-BE49-F238E27FC236}">
                <a16:creationId xmlns:a16="http://schemas.microsoft.com/office/drawing/2014/main" id="{E97C5C01-FFEF-4A87-BEAF-42D4B5CEFF03}"/>
              </a:ext>
            </a:extLst>
          </p:cNvPr>
          <p:cNvSpPr>
            <a:spLocks noGrp="1"/>
          </p:cNvSpPr>
          <p:nvPr>
            <p:ph type="sldNum" sz="quarter" idx="12"/>
          </p:nvPr>
        </p:nvSpPr>
        <p:spPr/>
        <p:txBody>
          <a:bodyPr/>
          <a:lstStyle/>
          <a:p>
            <a:pPr>
              <a:spcBef>
                <a:spcPts val="100"/>
              </a:spcBef>
              <a:buSzPct val="99000"/>
            </a:pPr>
            <a:fld id="{2AA13432-49EF-43EF-81ED-09F467220D23}" type="slidenum">
              <a:rPr lang="en-US" smtClean="0"/>
              <a:pPr>
                <a:spcBef>
                  <a:spcPts val="100"/>
                </a:spcBef>
                <a:buSzPct val="99000"/>
              </a:pPr>
              <a:t>6</a:t>
            </a:fld>
            <a:endParaRPr lang="en-US"/>
          </a:p>
        </p:txBody>
      </p:sp>
    </p:spTree>
    <p:extLst>
      <p:ext uri="{BB962C8B-B14F-4D97-AF65-F5344CB8AC3E}">
        <p14:creationId xmlns:p14="http://schemas.microsoft.com/office/powerpoint/2010/main" val="1195967053"/>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Centros de operaciones federales DHS / FEMA</a:t>
            </a:r>
          </a:p>
        </p:txBody>
      </p:sp>
      <p:sp>
        <p:nvSpPr>
          <p:cNvPr id="3" name="Content Placeholder 2">
            <a:extLst>
              <a:ext uri="{FF2B5EF4-FFF2-40B4-BE49-F238E27FC236}">
                <a16:creationId xmlns:a16="http://schemas.microsoft.com/office/drawing/2014/main" id="{1F8E6821-D878-4239-AD04-20CAD915D3E2}"/>
              </a:ext>
            </a:extLst>
          </p:cNvPr>
          <p:cNvSpPr>
            <a:spLocks noGrp="1"/>
          </p:cNvSpPr>
          <p:nvPr>
            <p:ph idx="1"/>
          </p:nvPr>
        </p:nvSpPr>
        <p:spPr/>
        <p:txBody>
          <a:bodyPr>
            <a:normAutofit fontScale="55000" lnSpcReduction="20000"/>
          </a:bodyPr>
          <a:lstStyle/>
          <a:p>
            <a:pPr fontAlgn="auto">
              <a:spcBef>
                <a:spcPct val="100000"/>
              </a:spcBef>
              <a:spcAft>
                <a:spcPts val="0"/>
              </a:spcAft>
              <a:buSzPct val="99000"/>
              <a:tabLst/>
            </a:pPr>
            <a:r>
              <a:rPr lang="es-ES" kern="1200">
                <a:sym typeface="Arial"/>
              </a:rPr>
              <a:t>En general, hay 9 centros de operaciones de campo que están organizados entre DHS / FEMA, FBI y otras agencias.</a:t>
            </a:r>
          </a:p>
          <a:p>
            <a:pPr fontAlgn="auto">
              <a:spcBef>
                <a:spcPct val="100000"/>
              </a:spcBef>
              <a:spcAft>
                <a:spcPts val="0"/>
              </a:spcAft>
              <a:buSzPct val="99000"/>
              <a:tabLst/>
            </a:pPr>
            <a:r>
              <a:rPr lang="es-ES" kern="1200">
                <a:sym typeface="Arial"/>
              </a:rPr>
              <a:t>Primero, revisaremos 6 centros que funcionan bajo DHS / FEMA</a:t>
            </a:r>
          </a:p>
          <a:p>
            <a:pPr marL="381000" lvl="1" indent="-381000" fontAlgn="auto">
              <a:spcBef>
                <a:spcPct val="100000"/>
              </a:spcBef>
              <a:spcAft>
                <a:spcPts val="0"/>
              </a:spcAft>
              <a:buSzPct val="99000"/>
              <a:buFont typeface="Arial"/>
              <a:buChar char="•"/>
              <a:tabLst/>
            </a:pPr>
            <a:r>
              <a:rPr lang="es-ES" kern="1200">
                <a:ea typeface="+mn-ea"/>
                <a:sym typeface="Arial"/>
              </a:rPr>
              <a:t>Agencia de Seguridad de Infraestructura y Ciberseguridad (CISA, por sus siglas en inglés) </a:t>
            </a:r>
          </a:p>
          <a:p>
            <a:pPr marL="381000" lvl="1" indent="-381000" fontAlgn="auto">
              <a:spcBef>
                <a:spcPct val="100000"/>
              </a:spcBef>
              <a:spcAft>
                <a:spcPts val="0"/>
              </a:spcAft>
              <a:buSzPct val="99000"/>
              <a:buFont typeface="Arial"/>
              <a:buChar char="•"/>
              <a:tabLst/>
            </a:pPr>
            <a:r>
              <a:rPr lang="es-ES" kern="1200">
                <a:ea typeface="+mn-ea"/>
                <a:sym typeface="Arial"/>
              </a:rPr>
              <a:t>Centro de Coordinación de Operaciones Integradas (CIOCC, por sus siglas en inglés)</a:t>
            </a:r>
          </a:p>
          <a:p>
            <a:pPr marL="381000" lvl="1" indent="-381000" fontAlgn="auto">
              <a:spcBef>
                <a:spcPct val="100000"/>
              </a:spcBef>
              <a:spcAft>
                <a:spcPts val="0"/>
              </a:spcAft>
              <a:buSzPct val="99000"/>
              <a:buFont typeface="Arial"/>
              <a:buChar char="•"/>
              <a:tabLst/>
            </a:pPr>
            <a:r>
              <a:rPr lang="es-ES" kern="1200">
                <a:ea typeface="+mn-ea"/>
                <a:sym typeface="Arial"/>
              </a:rPr>
              <a:t>Centro Nacional de Operaciones (NOC, por sus siglas en inglés)</a:t>
            </a:r>
          </a:p>
          <a:p>
            <a:pPr marL="381000" lvl="1" indent="-381000" fontAlgn="auto">
              <a:spcBef>
                <a:spcPct val="100000"/>
              </a:spcBef>
              <a:spcAft>
                <a:spcPts val="0"/>
              </a:spcAft>
              <a:buSzPct val="99000"/>
              <a:buFont typeface="Arial"/>
              <a:buChar char="•"/>
              <a:tabLst/>
            </a:pPr>
            <a:r>
              <a:rPr lang="es-ES" kern="1200">
                <a:ea typeface="+mn-ea"/>
                <a:sym typeface="Arial"/>
              </a:rPr>
              <a:t>Centro Nacional de Coordinación de Respuesta (NRCC, por sus siglas en inglés)</a:t>
            </a:r>
          </a:p>
          <a:p>
            <a:pPr marL="381000" lvl="1" indent="-381000" fontAlgn="auto">
              <a:spcBef>
                <a:spcPct val="100000"/>
              </a:spcBef>
              <a:spcAft>
                <a:spcPts val="0"/>
              </a:spcAft>
              <a:buSzPct val="99000"/>
              <a:buFont typeface="Arial"/>
              <a:buChar char="•"/>
              <a:tabLst/>
            </a:pPr>
            <a:r>
              <a:rPr lang="es-ES" kern="1200">
                <a:ea typeface="+mn-ea"/>
                <a:sym typeface="Arial"/>
              </a:rPr>
              <a:t>Centro de Coordinación de Respuesta Regional (RRCC, por sus siglas en inglés)</a:t>
            </a:r>
          </a:p>
          <a:p>
            <a:pPr marL="381000" lvl="1" indent="-381000" fontAlgn="auto">
              <a:spcBef>
                <a:spcPct val="100000"/>
              </a:spcBef>
              <a:spcAft>
                <a:spcPts val="0"/>
              </a:spcAft>
              <a:buSzPct val="99000"/>
              <a:buFont typeface="Arial"/>
              <a:buChar char="•"/>
              <a:tabLst/>
            </a:pPr>
            <a:r>
              <a:rPr lang="es-ES" kern="1200">
                <a:ea typeface="+mn-ea"/>
                <a:sym typeface="Arial"/>
              </a:rPr>
              <a:t>Oficina de Operación en Desastres (JFO, por sus siglas en inglés)</a:t>
            </a:r>
            <a:endParaRPr lang="en-US"/>
          </a:p>
        </p:txBody>
      </p:sp>
      <p:sp>
        <p:nvSpPr>
          <p:cNvPr id="6" name="Slide Number Placeholder 5">
            <a:extLst>
              <a:ext uri="{FF2B5EF4-FFF2-40B4-BE49-F238E27FC236}">
                <a16:creationId xmlns:a16="http://schemas.microsoft.com/office/drawing/2014/main" id="{78B8D37E-CD72-46C6-9673-0F28CB5C7374}"/>
              </a:ext>
            </a:extLst>
          </p:cNvPr>
          <p:cNvSpPr>
            <a:spLocks noGrp="1"/>
          </p:cNvSpPr>
          <p:nvPr>
            <p:ph type="sldNum" sz="quarter" idx="12"/>
          </p:nvPr>
        </p:nvSpPr>
        <p:spPr/>
        <p:txBody>
          <a:bodyPr/>
          <a:lstStyle/>
          <a:p>
            <a:pPr>
              <a:spcBef>
                <a:spcPts val="100"/>
              </a:spcBef>
              <a:buSzPct val="99000"/>
            </a:pPr>
            <a:fld id="{2AA13432-49EF-43EF-81ED-09F467220D23}" type="slidenum">
              <a:rPr lang="en-US" smtClean="0"/>
              <a:pPr>
                <a:spcBef>
                  <a:spcPts val="100"/>
                </a:spcBef>
                <a:buSzPct val="99000"/>
              </a:pPr>
              <a:t>7</a:t>
            </a:fld>
            <a:endParaRPr lang="en-US"/>
          </a:p>
        </p:txBody>
      </p:sp>
    </p:spTree>
    <p:extLst>
      <p:ext uri="{BB962C8B-B14F-4D97-AF65-F5344CB8AC3E}">
        <p14:creationId xmlns:p14="http://schemas.microsoft.com/office/powerpoint/2010/main" val="777218391"/>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Centros de operaciones federales: FBI</a:t>
            </a:r>
          </a:p>
        </p:txBody>
      </p:sp>
      <p:sp>
        <p:nvSpPr>
          <p:cNvPr id="3" name="Content Placeholder 2">
            <a:extLst>
              <a:ext uri="{FF2B5EF4-FFF2-40B4-BE49-F238E27FC236}">
                <a16:creationId xmlns:a16="http://schemas.microsoft.com/office/drawing/2014/main" id="{20F61909-175C-4E2C-B49F-2C1B5B0DA31D}"/>
              </a:ext>
            </a:extLst>
          </p:cNvPr>
          <p:cNvSpPr>
            <a:spLocks noGrp="1"/>
          </p:cNvSpPr>
          <p:nvPr>
            <p:ph idx="1"/>
          </p:nvPr>
        </p:nvSpPr>
        <p:spPr/>
        <p:txBody>
          <a:bodyPr/>
          <a:lstStyle/>
          <a:p>
            <a:pPr fontAlgn="auto">
              <a:spcBef>
                <a:spcPct val="100000"/>
              </a:spcBef>
              <a:spcAft>
                <a:spcPts val="0"/>
              </a:spcAft>
              <a:buSzPct val="99000"/>
              <a:tabLst/>
            </a:pPr>
            <a:r>
              <a:rPr lang="es-ES" kern="1200">
                <a:sym typeface="Arial"/>
              </a:rPr>
              <a:t>A continuación, hay dos centros que trabajan bajo el FBI:</a:t>
            </a:r>
          </a:p>
          <a:p>
            <a:pPr marL="381000" lvl="1" indent="-381000" fontAlgn="auto">
              <a:spcBef>
                <a:spcPct val="100000"/>
              </a:spcBef>
              <a:spcAft>
                <a:spcPts val="0"/>
              </a:spcAft>
              <a:buSzPct val="99000"/>
              <a:buFont typeface="Arial"/>
              <a:buChar char="•"/>
              <a:tabLst/>
            </a:pPr>
            <a:r>
              <a:rPr lang="es-ES" kern="1200">
                <a:ea typeface="+mn-ea"/>
                <a:sym typeface="Arial"/>
              </a:rPr>
              <a:t>Centro de Operaciones e Información Estratégica (SIOC, por sus siglas en inglés)</a:t>
            </a:r>
          </a:p>
          <a:p>
            <a:pPr marL="381000" lvl="1" indent="-381000" fontAlgn="auto">
              <a:spcBef>
                <a:spcPct val="100000"/>
              </a:spcBef>
              <a:spcAft>
                <a:spcPts val="0"/>
              </a:spcAft>
              <a:buSzPct val="99000"/>
              <a:buFont typeface="Arial"/>
              <a:buChar char="•"/>
              <a:tabLst/>
            </a:pPr>
            <a:r>
              <a:rPr lang="es-ES" kern="1200">
                <a:ea typeface="+mn-ea"/>
                <a:sym typeface="Arial"/>
              </a:rPr>
              <a:t>Centro de operaciones conjuntas (JOC, por sus siglas en inglés)</a:t>
            </a:r>
            <a:endParaRPr lang="en-US"/>
          </a:p>
        </p:txBody>
      </p:sp>
      <p:sp>
        <p:nvSpPr>
          <p:cNvPr id="6" name="Slide Number Placeholder 5">
            <a:extLst>
              <a:ext uri="{FF2B5EF4-FFF2-40B4-BE49-F238E27FC236}">
                <a16:creationId xmlns:a16="http://schemas.microsoft.com/office/drawing/2014/main" id="{ECC1077A-0E42-4D3C-A387-16D31AFEBB22}"/>
              </a:ext>
            </a:extLst>
          </p:cNvPr>
          <p:cNvSpPr>
            <a:spLocks noGrp="1"/>
          </p:cNvSpPr>
          <p:nvPr>
            <p:ph type="sldNum" sz="quarter" idx="12"/>
          </p:nvPr>
        </p:nvSpPr>
        <p:spPr/>
        <p:txBody>
          <a:bodyPr/>
          <a:lstStyle/>
          <a:p>
            <a:pPr>
              <a:spcBef>
                <a:spcPts val="100"/>
              </a:spcBef>
              <a:buSzPct val="99000"/>
            </a:pPr>
            <a:fld id="{2AA13432-49EF-43EF-81ED-09F467220D23}" type="slidenum">
              <a:rPr lang="en-US" smtClean="0"/>
              <a:pPr>
                <a:spcBef>
                  <a:spcPts val="100"/>
                </a:spcBef>
                <a:buSzPct val="99000"/>
              </a:pPr>
              <a:t>8</a:t>
            </a:fld>
            <a:endParaRPr lang="en-US"/>
          </a:p>
        </p:txBody>
      </p:sp>
    </p:spTree>
    <p:extLst>
      <p:ext uri="{BB962C8B-B14F-4D97-AF65-F5344CB8AC3E}">
        <p14:creationId xmlns:p14="http://schemas.microsoft.com/office/powerpoint/2010/main" val="1372250120"/>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Centros de operaciones federales: otras agencias</a:t>
            </a:r>
            <a:endParaRPr lang="en-US"/>
          </a:p>
        </p:txBody>
      </p:sp>
      <p:sp>
        <p:nvSpPr>
          <p:cNvPr id="3" name="Content Placeholder 2">
            <a:extLst>
              <a:ext uri="{FF2B5EF4-FFF2-40B4-BE49-F238E27FC236}">
                <a16:creationId xmlns:a16="http://schemas.microsoft.com/office/drawing/2014/main" id="{6D288F53-5860-482C-84B0-487C8284B448}"/>
              </a:ext>
            </a:extLst>
          </p:cNvPr>
          <p:cNvSpPr>
            <a:spLocks noGrp="1"/>
          </p:cNvSpPr>
          <p:nvPr>
            <p:ph idx="1"/>
          </p:nvPr>
        </p:nvSpPr>
        <p:spPr/>
        <p:txBody>
          <a:bodyPr/>
          <a:lstStyle/>
          <a:p>
            <a:pPr fontAlgn="auto">
              <a:spcBef>
                <a:spcPct val="100000"/>
              </a:spcBef>
              <a:spcAft>
                <a:spcPts val="0"/>
              </a:spcAft>
              <a:buSzPct val="99000"/>
              <a:tabLst/>
            </a:pPr>
            <a:r>
              <a:rPr lang="es-ES" kern="1200">
                <a:sym typeface="Arial"/>
              </a:rPr>
              <a:t>Finalmente, los siguientes 2 centros trabajan bajo otras agencias que son:</a:t>
            </a:r>
          </a:p>
          <a:p>
            <a:pPr marL="381000" lvl="1" indent="-381000" fontAlgn="auto">
              <a:spcBef>
                <a:spcPct val="100000"/>
              </a:spcBef>
              <a:spcAft>
                <a:spcPts val="0"/>
              </a:spcAft>
              <a:buSzPct val="99000"/>
              <a:buFont typeface="Arial"/>
              <a:buChar char="•"/>
              <a:tabLst/>
            </a:pPr>
            <a:r>
              <a:rPr lang="es-ES" kern="1200">
                <a:ea typeface="+mn-ea"/>
                <a:sym typeface="Arial"/>
              </a:rPr>
              <a:t>Centro de Comando Militar Nacional (NMCC, por sus siglas en inglés)</a:t>
            </a:r>
          </a:p>
          <a:p>
            <a:pPr marL="381000" lvl="1" indent="-381000" fontAlgn="auto">
              <a:spcBef>
                <a:spcPct val="100000"/>
              </a:spcBef>
              <a:spcAft>
                <a:spcPts val="0"/>
              </a:spcAft>
              <a:buSzPct val="99000"/>
              <a:buFont typeface="Arial"/>
              <a:buChar char="•"/>
              <a:tabLst/>
            </a:pPr>
            <a:r>
              <a:rPr lang="es-ES" kern="1200">
                <a:ea typeface="+mn-ea"/>
                <a:sym typeface="Arial"/>
              </a:rPr>
              <a:t>Política Nacional - El Consejo de Seguridad Nacional (NSC, por sus siglas en inglés)</a:t>
            </a:r>
            <a:endParaRPr lang="en-US"/>
          </a:p>
        </p:txBody>
      </p:sp>
      <p:sp>
        <p:nvSpPr>
          <p:cNvPr id="6" name="Slide Number Placeholder 5">
            <a:extLst>
              <a:ext uri="{FF2B5EF4-FFF2-40B4-BE49-F238E27FC236}">
                <a16:creationId xmlns:a16="http://schemas.microsoft.com/office/drawing/2014/main" id="{2682DB86-6A83-43F2-B534-D409280DF108}"/>
              </a:ext>
            </a:extLst>
          </p:cNvPr>
          <p:cNvSpPr>
            <a:spLocks noGrp="1"/>
          </p:cNvSpPr>
          <p:nvPr>
            <p:ph type="sldNum" sz="quarter" idx="12"/>
          </p:nvPr>
        </p:nvSpPr>
        <p:spPr/>
        <p:txBody>
          <a:bodyPr/>
          <a:lstStyle/>
          <a:p>
            <a:pPr>
              <a:spcBef>
                <a:spcPts val="100"/>
              </a:spcBef>
              <a:buSzPct val="99000"/>
            </a:pPr>
            <a:fld id="{2AA13432-49EF-43EF-81ED-09F467220D23}" type="slidenum">
              <a:rPr lang="en-US" smtClean="0"/>
              <a:pPr>
                <a:spcBef>
                  <a:spcPts val="100"/>
                </a:spcBef>
                <a:buSzPct val="99000"/>
              </a:pPr>
              <a:t>9</a:t>
            </a:fld>
            <a:endParaRPr lang="en-US"/>
          </a:p>
        </p:txBody>
      </p:sp>
    </p:spTree>
    <p:extLst>
      <p:ext uri="{BB962C8B-B14F-4D97-AF65-F5344CB8AC3E}">
        <p14:creationId xmlns:p14="http://schemas.microsoft.com/office/powerpoint/2010/main" val="1114042970"/>
      </p:ext>
    </p:extLst>
  </p:cSld>
  <p:clrMapOvr>
    <a:masterClrMapping/>
  </p:clrMapOvr>
  <p:transition>
    <p:wipe dir="r"/>
  </p:transition>
</p:sld>
</file>

<file path=ppt/theme/theme1.xml><?xml version="1.0" encoding="utf-8"?>
<a:theme xmlns:a="http://schemas.openxmlformats.org/drawingml/2006/main" name="EMI_PP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_PPT_V6.potx" id="{87FA236F-5E7C-4F8D-BD1E-D26C03F4BCD1}" vid="{D5C7932F-4394-40C8-ABE7-3049CD3103A1}"/>
    </a:ext>
  </a:extLst>
</a:theme>
</file>

<file path=docProps/app.xml><?xml version="1.0" encoding="utf-8"?>
<Properties xmlns="http://schemas.openxmlformats.org/officeDocument/2006/extended-properties" xmlns:vt="http://schemas.openxmlformats.org/officeDocument/2006/docPropsVTypes">
  <Template>EMI_PPT_V7</Template>
  <TotalTime>0</TotalTime>
  <Words>2704</Words>
  <Application>Microsoft Office PowerPoint</Application>
  <PresentationFormat>On-screen Show (4:3)</PresentationFormat>
  <Paragraphs>158</Paragraphs>
  <Slides>19</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Times New Roman</vt:lpstr>
      <vt:lpstr>Wingdings</vt:lpstr>
      <vt:lpstr>EMI_PPT</vt:lpstr>
      <vt:lpstr>Propósito de las estructuras de coordinación</vt:lpstr>
      <vt:lpstr>Estructuras de coordinación del sector privado</vt:lpstr>
      <vt:lpstr>Estructuras de coordinación local y planificación operativa</vt:lpstr>
      <vt:lpstr>Centro de operaciones de emergencia local</vt:lpstr>
      <vt:lpstr>Estructuras de coordinación estatal y planificación operativa</vt:lpstr>
      <vt:lpstr>Introducción a los centros de operaciones federales</vt:lpstr>
      <vt:lpstr>Centros de operaciones federales DHS / FEMA</vt:lpstr>
      <vt:lpstr>Centros de operaciones federales: FBI</vt:lpstr>
      <vt:lpstr>Centros de operaciones federales: otras agencias</vt:lpstr>
      <vt:lpstr>Repaso de conocimientos 1</vt:lpstr>
      <vt:lpstr>Coordinación unificada</vt:lpstr>
      <vt:lpstr>Definiciones de ESF </vt:lpstr>
      <vt:lpstr>Lista de ESF </vt:lpstr>
      <vt:lpstr>Medios, formas y fines de los servicios esenciales de la comunidad</vt:lpstr>
      <vt:lpstr>ESF y servicios esenciales</vt:lpstr>
      <vt:lpstr>Repaso de conocimientos 2</vt:lpstr>
      <vt:lpstr>Conclusión</vt:lpstr>
      <vt:lpstr>Finalización del curso</vt:lpstr>
      <vt:lpstr>Resumen del curso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2021-09-02T17:13:11Z</dcterms:created>
  <dcterms:modified xsi:type="dcterms:W3CDTF">2021-09-02T18:33:20Z</dcterms:modified>
</cp:coreProperties>
</file>